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3" r:id="rId1"/>
  </p:sldMasterIdLst>
  <p:sldIdLst>
    <p:sldId id="260" r:id="rId2"/>
    <p:sldId id="261" r:id="rId3"/>
    <p:sldId id="262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>
      <p:cViewPr varScale="1">
        <p:scale>
          <a:sx n="84" d="100"/>
          <a:sy n="84" d="100"/>
        </p:scale>
        <p:origin x="42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833479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77984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43119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956199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81191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6919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7427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3879661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82613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99730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0862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787735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9318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342751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664973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4077896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3333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48780" y="2528275"/>
            <a:ext cx="3978275" cy="3452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hlink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294185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12700">
              <a:lnSpc>
                <a:spcPct val="100000"/>
              </a:lnSpc>
            </a:pPr>
            <a:r>
              <a:rPr lang="en-GB" spc="-5" smtClean="0"/>
              <a:t>Chap</a:t>
            </a:r>
            <a:r>
              <a:rPr lang="en-GB" spc="-114" smtClean="0"/>
              <a:t> </a:t>
            </a:r>
            <a:r>
              <a:rPr lang="en-GB" spc="-5" smtClean="0"/>
              <a:t>1-</a:t>
            </a:r>
            <a:fld id="{81D60167-4931-47E6-BA6A-407CBD079E47}" type="slidenum">
              <a:rPr spc="-5" smtClean="0"/>
              <a:t>‹#›</a:t>
            </a:fld>
            <a:endParaRPr spc="-5" dirty="0"/>
          </a:p>
        </p:txBody>
      </p:sp>
    </p:spTree>
    <p:extLst>
      <p:ext uri="{BB962C8B-B14F-4D97-AF65-F5344CB8AC3E}">
        <p14:creationId xmlns:p14="http://schemas.microsoft.com/office/powerpoint/2010/main" val="163554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4.png"/><Relationship Id="rId10" Type="http://schemas.openxmlformats.org/officeDocument/2006/relationships/image" Target="../media/image22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91710" y="526542"/>
            <a:ext cx="41332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15" dirty="0">
                <a:latin typeface="Arial"/>
                <a:cs typeface="Arial"/>
              </a:rPr>
              <a:t>Types </a:t>
            </a:r>
            <a:r>
              <a:rPr b="0" spc="-5" dirty="0">
                <a:latin typeface="Arial"/>
                <a:cs typeface="Arial"/>
              </a:rPr>
              <a:t>of</a:t>
            </a:r>
            <a:r>
              <a:rPr b="0" spc="-8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Statistics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23746" y="1759458"/>
            <a:ext cx="9017000" cy="11671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114040" indent="-320675">
              <a:lnSpc>
                <a:spcPct val="100000"/>
              </a:lnSpc>
              <a:spcBef>
                <a:spcPts val="409"/>
              </a:spcBef>
              <a:buClr>
                <a:srgbClr val="3333CC"/>
              </a:buClr>
              <a:buSzPct val="58333"/>
              <a:buFont typeface="Wingdings"/>
              <a:buChar char=""/>
              <a:tabLst>
                <a:tab pos="3114040" algn="l"/>
                <a:tab pos="3114675" algn="l"/>
              </a:tabLst>
            </a:pPr>
            <a:r>
              <a:rPr sz="2400" b="1" spc="-5" dirty="0">
                <a:latin typeface="Arial"/>
                <a:cs typeface="Arial"/>
              </a:rPr>
              <a:t>Statistics</a:t>
            </a:r>
            <a:endParaRPr sz="2400">
              <a:latin typeface="Arial"/>
              <a:cs typeface="Arial"/>
            </a:endParaRPr>
          </a:p>
          <a:p>
            <a:pPr marL="332740" indent="-320040">
              <a:lnSpc>
                <a:spcPts val="2740"/>
              </a:lnSpc>
              <a:spcBef>
                <a:spcPts val="310"/>
              </a:spcBef>
              <a:buClr>
                <a:srgbClr val="3333CC"/>
              </a:buClr>
              <a:buSzPct val="60416"/>
              <a:buFont typeface="Wingdings"/>
              <a:buChar char=""/>
              <a:tabLst>
                <a:tab pos="332105" algn="l"/>
                <a:tab pos="332740" algn="l"/>
              </a:tabLst>
            </a:pPr>
            <a:r>
              <a:rPr sz="2400" spc="-5" dirty="0">
                <a:latin typeface="Arial"/>
                <a:cs typeface="Arial"/>
              </a:rPr>
              <a:t>is</a:t>
            </a:r>
            <a:r>
              <a:rPr sz="2400" spc="1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spc="1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study</a:t>
            </a:r>
            <a:r>
              <a:rPr sz="2400" spc="17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of</a:t>
            </a:r>
            <a:r>
              <a:rPr sz="2400" spc="18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how</a:t>
            </a:r>
            <a:r>
              <a:rPr sz="2400" spc="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to</a:t>
            </a:r>
            <a:r>
              <a:rPr sz="2400" spc="170" dirty="0">
                <a:latin typeface="Arial"/>
                <a:cs typeface="Arial"/>
              </a:rPr>
              <a:t>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collect</a:t>
            </a:r>
            <a:r>
              <a:rPr sz="2400" b="1" spc="-10" dirty="0">
                <a:latin typeface="Arial"/>
                <a:cs typeface="Arial"/>
              </a:rPr>
              <a:t>,</a:t>
            </a:r>
            <a:r>
              <a:rPr sz="2400" b="1" spc="170" dirty="0">
                <a:latin typeface="Arial"/>
                <a:cs typeface="Arial"/>
              </a:rPr>
              <a:t>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organize</a:t>
            </a:r>
            <a:r>
              <a:rPr sz="2400" b="1" spc="-10" dirty="0">
                <a:latin typeface="Arial"/>
                <a:cs typeface="Arial"/>
              </a:rPr>
              <a:t>,</a:t>
            </a:r>
            <a:r>
              <a:rPr sz="2400" b="1" spc="165" dirty="0">
                <a:latin typeface="Arial"/>
                <a:cs typeface="Arial"/>
              </a:rPr>
              <a:t>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analyse</a:t>
            </a:r>
            <a:r>
              <a:rPr sz="2400" b="1" spc="-10" dirty="0">
                <a:latin typeface="Arial"/>
                <a:cs typeface="Arial"/>
              </a:rPr>
              <a:t>,</a:t>
            </a:r>
            <a:r>
              <a:rPr sz="2400" b="1" spc="180" dirty="0"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present</a:t>
            </a:r>
            <a:r>
              <a:rPr sz="2400" b="1" spc="1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and</a:t>
            </a:r>
            <a:endParaRPr sz="2400">
              <a:latin typeface="Arial"/>
              <a:cs typeface="Arial"/>
            </a:endParaRPr>
          </a:p>
          <a:p>
            <a:pPr marL="332740">
              <a:lnSpc>
                <a:spcPts val="2740"/>
              </a:lnSpc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interpret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numerical information </a:t>
            </a:r>
            <a:r>
              <a:rPr sz="2400" dirty="0">
                <a:latin typeface="Arial"/>
                <a:cs typeface="Arial"/>
              </a:rPr>
              <a:t>from</a:t>
            </a:r>
            <a:r>
              <a:rPr sz="2400" spc="-15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data.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8996" y="3689680"/>
            <a:ext cx="309689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Descriptive</a:t>
            </a:r>
            <a:r>
              <a:rPr sz="2400" b="1" spc="-1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Statistics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6804" y="4292600"/>
            <a:ext cx="4142104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8640" algn="l"/>
                <a:tab pos="1001394" algn="l"/>
                <a:tab pos="2312035" algn="l"/>
                <a:tab pos="2877820" algn="l"/>
              </a:tabLst>
            </a:pPr>
            <a:r>
              <a:rPr sz="2300" dirty="0">
                <a:latin typeface="Times New Roman"/>
                <a:cs typeface="Times New Roman"/>
              </a:rPr>
              <a:t>Is	a	</a:t>
            </a:r>
            <a:r>
              <a:rPr sz="2300" spc="-5" dirty="0">
                <a:latin typeface="Times New Roman"/>
                <a:cs typeface="Times New Roman"/>
              </a:rPr>
              <a:t>methods	</a:t>
            </a:r>
            <a:r>
              <a:rPr sz="2300" spc="-10" dirty="0">
                <a:latin typeface="Times New Roman"/>
                <a:cs typeface="Times New Roman"/>
              </a:rPr>
              <a:t>of	</a:t>
            </a: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collecting</a:t>
            </a:r>
            <a:r>
              <a:rPr sz="2300" b="1" spc="-10" dirty="0">
                <a:latin typeface="Times New Roman"/>
                <a:cs typeface="Times New Roman"/>
              </a:rPr>
              <a:t>,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6804" y="4642815"/>
            <a:ext cx="414147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05610" algn="l"/>
                <a:tab pos="3705225" algn="l"/>
              </a:tabLst>
            </a:pP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</a:t>
            </a:r>
            <a:r>
              <a:rPr sz="23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ni</a:t>
            </a:r>
            <a:r>
              <a:rPr sz="23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zi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300" b="1" dirty="0">
                <a:latin typeface="Times New Roman"/>
                <a:cs typeface="Times New Roman"/>
              </a:rPr>
              <a:t>,	</a:t>
            </a: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summ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ar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3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z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3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300" b="1" dirty="0">
                <a:latin typeface="Times New Roman"/>
                <a:cs typeface="Times New Roman"/>
              </a:rPr>
              <a:t>,	</a:t>
            </a:r>
            <a:r>
              <a:rPr sz="2300" dirty="0">
                <a:latin typeface="Times New Roman"/>
                <a:cs typeface="Times New Roman"/>
              </a:rPr>
              <a:t>and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6804" y="4993894"/>
            <a:ext cx="414083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52245" algn="l"/>
                <a:tab pos="2086610" algn="l"/>
                <a:tab pos="2800350" algn="l"/>
                <a:tab pos="3886835" algn="l"/>
              </a:tabLst>
            </a:pP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scr</a:t>
            </a:r>
            <a:r>
              <a:rPr sz="23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300" b="1" dirty="0">
                <a:latin typeface="Times New Roman"/>
                <a:cs typeface="Times New Roman"/>
              </a:rPr>
              <a:t>	</a:t>
            </a:r>
            <a:r>
              <a:rPr sz="2300" dirty="0">
                <a:latin typeface="Times New Roman"/>
                <a:cs typeface="Times New Roman"/>
              </a:rPr>
              <a:t>da</a:t>
            </a:r>
            <a:r>
              <a:rPr sz="2300" spc="-10" dirty="0">
                <a:latin typeface="Times New Roman"/>
                <a:cs typeface="Times New Roman"/>
              </a:rPr>
              <a:t>t</a:t>
            </a:r>
            <a:r>
              <a:rPr sz="2300" dirty="0">
                <a:latin typeface="Times New Roman"/>
                <a:cs typeface="Times New Roman"/>
              </a:rPr>
              <a:t>a	f</a:t>
            </a:r>
            <a:r>
              <a:rPr sz="2300" spc="-15" dirty="0">
                <a:latin typeface="Times New Roman"/>
                <a:cs typeface="Times New Roman"/>
              </a:rPr>
              <a:t>r</a:t>
            </a:r>
            <a:r>
              <a:rPr sz="2300" dirty="0">
                <a:latin typeface="Times New Roman"/>
                <a:cs typeface="Times New Roman"/>
              </a:rPr>
              <a:t>om	</a:t>
            </a:r>
            <a:r>
              <a:rPr sz="2300" spc="-10" dirty="0">
                <a:latin typeface="Times New Roman"/>
                <a:cs typeface="Times New Roman"/>
              </a:rPr>
              <a:t>s</a:t>
            </a: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20" dirty="0">
                <a:latin typeface="Times New Roman"/>
                <a:cs typeface="Times New Roman"/>
              </a:rPr>
              <a:t>m</a:t>
            </a:r>
            <a:r>
              <a:rPr sz="2300" dirty="0">
                <a:latin typeface="Times New Roman"/>
                <a:cs typeface="Times New Roman"/>
              </a:rPr>
              <a:t>pl</a:t>
            </a:r>
            <a:r>
              <a:rPr sz="2300" spc="-10" dirty="0">
                <a:latin typeface="Times New Roman"/>
                <a:cs typeface="Times New Roman"/>
              </a:rPr>
              <a:t>e</a:t>
            </a:r>
            <a:r>
              <a:rPr sz="2300" dirty="0">
                <a:latin typeface="Times New Roman"/>
                <a:cs typeface="Times New Roman"/>
              </a:rPr>
              <a:t>s	</a:t>
            </a:r>
            <a:r>
              <a:rPr sz="2300" spc="-15" dirty="0">
                <a:latin typeface="Times New Roman"/>
                <a:cs typeface="Times New Roman"/>
              </a:rPr>
              <a:t>or  </a:t>
            </a:r>
            <a:r>
              <a:rPr sz="2300" spc="-5" dirty="0">
                <a:latin typeface="Times New Roman"/>
                <a:cs typeface="Times New Roman"/>
              </a:rPr>
              <a:t>populations.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31534" y="3657499"/>
            <a:ext cx="5154930" cy="121031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R="288290" algn="ctr">
              <a:lnSpc>
                <a:spcPct val="100000"/>
              </a:lnSpc>
              <a:spcBef>
                <a:spcPts val="570"/>
              </a:spcBef>
            </a:pPr>
            <a:r>
              <a:rPr sz="2400" b="1" spc="-5" dirty="0">
                <a:latin typeface="Arial"/>
                <a:cs typeface="Arial"/>
              </a:rPr>
              <a:t>Inferential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Statistics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455"/>
              </a:spcBef>
            </a:pPr>
            <a:r>
              <a:rPr sz="2300" dirty="0">
                <a:latin typeface="Times New Roman"/>
                <a:cs typeface="Times New Roman"/>
              </a:rPr>
              <a:t>Is a </a:t>
            </a:r>
            <a:r>
              <a:rPr sz="2300" spc="-10" dirty="0">
                <a:latin typeface="Times New Roman"/>
                <a:cs typeface="Times New Roman"/>
              </a:rPr>
              <a:t>methods </a:t>
            </a:r>
            <a:r>
              <a:rPr sz="2300" spc="-5" dirty="0">
                <a:latin typeface="Times New Roman"/>
                <a:cs typeface="Times New Roman"/>
              </a:rPr>
              <a:t>consists </a:t>
            </a:r>
            <a:r>
              <a:rPr sz="2300" spc="-10" dirty="0">
                <a:latin typeface="Times New Roman"/>
                <a:cs typeface="Times New Roman"/>
              </a:rPr>
              <a:t>of </a:t>
            </a:r>
            <a:r>
              <a:rPr sz="23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generalizing</a:t>
            </a:r>
            <a:r>
              <a:rPr sz="2300" b="1" spc="-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from  </a:t>
            </a:r>
            <a:r>
              <a:rPr sz="2300" spc="-5" dirty="0">
                <a:latin typeface="Times New Roman"/>
                <a:cs typeface="Times New Roman"/>
              </a:rPr>
              <a:t>samples to populations,</a:t>
            </a:r>
            <a:r>
              <a:rPr sz="2300" spc="-7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performing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31534" y="4840935"/>
            <a:ext cx="4076065" cy="727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75155" algn="l"/>
                <a:tab pos="2752725" algn="l"/>
              </a:tabLst>
            </a:pP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estimations</a:t>
            </a:r>
            <a:r>
              <a:rPr sz="2300" b="1" spc="-10" dirty="0">
                <a:latin typeface="Times New Roman"/>
                <a:cs typeface="Times New Roman"/>
              </a:rPr>
              <a:t>	</a:t>
            </a:r>
            <a:r>
              <a:rPr sz="2300" spc="-5" dirty="0">
                <a:latin typeface="Times New Roman"/>
                <a:cs typeface="Times New Roman"/>
              </a:rPr>
              <a:t>and	</a:t>
            </a: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hypothesis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086610" algn="l"/>
              </a:tabLst>
            </a:pPr>
            <a:r>
              <a:rPr sz="2300" spc="-10" dirty="0">
                <a:latin typeface="Times New Roman"/>
                <a:cs typeface="Times New Roman"/>
              </a:rPr>
              <a:t>determining	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relationships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66426" y="4840935"/>
            <a:ext cx="819785" cy="727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5"/>
              </a:spcBef>
            </a:pP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</a:t>
            </a:r>
            <a:r>
              <a:rPr sz="23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300" dirty="0">
                <a:latin typeface="Times New Roman"/>
                <a:cs typeface="Times New Roman"/>
              </a:rPr>
              <a:t>,</a:t>
            </a:r>
            <a:endParaRPr sz="23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300" dirty="0">
                <a:latin typeface="Times New Roman"/>
                <a:cs typeface="Times New Roman"/>
              </a:rPr>
              <a:t>a</a:t>
            </a:r>
            <a:r>
              <a:rPr sz="2300" spc="-20" dirty="0">
                <a:latin typeface="Times New Roman"/>
                <a:cs typeface="Times New Roman"/>
              </a:rPr>
              <a:t>m</a:t>
            </a:r>
            <a:r>
              <a:rPr sz="2300" dirty="0">
                <a:latin typeface="Times New Roman"/>
                <a:cs typeface="Times New Roman"/>
              </a:rPr>
              <a:t>ong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31534" y="5542584"/>
            <a:ext cx="4119879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latin typeface="Times New Roman"/>
                <a:cs typeface="Times New Roman"/>
              </a:rPr>
              <a:t>variables, </a:t>
            </a:r>
            <a:r>
              <a:rPr sz="2300" dirty="0">
                <a:latin typeface="Times New Roman"/>
                <a:cs typeface="Times New Roman"/>
              </a:rPr>
              <a:t>and </a:t>
            </a:r>
            <a:r>
              <a:rPr sz="2300" spc="-5" dirty="0">
                <a:latin typeface="Times New Roman"/>
                <a:cs typeface="Times New Roman"/>
              </a:rPr>
              <a:t>making</a:t>
            </a:r>
            <a:r>
              <a:rPr sz="2300" spc="-80" dirty="0">
                <a:latin typeface="Times New Roman"/>
                <a:cs typeface="Times New Roman"/>
              </a:rPr>
              <a:t> </a:t>
            </a: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predictions</a:t>
            </a:r>
            <a:r>
              <a:rPr sz="2300" spc="-10" dirty="0">
                <a:latin typeface="Times New Roman"/>
                <a:cs typeface="Times New Roman"/>
              </a:rPr>
              <a:t>.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726435" y="3119627"/>
            <a:ext cx="161925" cy="640080"/>
            <a:chOff x="2726435" y="3119627"/>
            <a:chExt cx="161925" cy="640080"/>
          </a:xfrm>
        </p:grpSpPr>
        <p:sp>
          <p:nvSpPr>
            <p:cNvPr id="13" name="object 13"/>
            <p:cNvSpPr/>
            <p:nvPr/>
          </p:nvSpPr>
          <p:spPr>
            <a:xfrm>
              <a:off x="2731008" y="3150107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152400" y="457200"/>
                  </a:moveTo>
                  <a:lnTo>
                    <a:pt x="114300" y="457200"/>
                  </a:lnTo>
                  <a:lnTo>
                    <a:pt x="114300" y="0"/>
                  </a:lnTo>
                  <a:lnTo>
                    <a:pt x="38100" y="0"/>
                  </a:lnTo>
                  <a:lnTo>
                    <a:pt x="38100" y="457200"/>
                  </a:lnTo>
                  <a:lnTo>
                    <a:pt x="0" y="457200"/>
                  </a:lnTo>
                  <a:lnTo>
                    <a:pt x="76200" y="609600"/>
                  </a:lnTo>
                  <a:lnTo>
                    <a:pt x="152400" y="45720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31007" y="3124199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0" y="457200"/>
                  </a:moveTo>
                  <a:lnTo>
                    <a:pt x="38100" y="4572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457200"/>
                  </a:lnTo>
                  <a:lnTo>
                    <a:pt x="152400" y="457200"/>
                  </a:lnTo>
                  <a:lnTo>
                    <a:pt x="76200" y="60960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301228" y="3119627"/>
            <a:ext cx="161925" cy="619125"/>
            <a:chOff x="8301228" y="3119627"/>
            <a:chExt cx="161925" cy="619125"/>
          </a:xfrm>
        </p:grpSpPr>
        <p:sp>
          <p:nvSpPr>
            <p:cNvPr id="16" name="object 16"/>
            <p:cNvSpPr/>
            <p:nvPr/>
          </p:nvSpPr>
          <p:spPr>
            <a:xfrm>
              <a:off x="8305800" y="3124199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152400" y="457200"/>
                  </a:moveTo>
                  <a:lnTo>
                    <a:pt x="114300" y="457200"/>
                  </a:lnTo>
                  <a:lnTo>
                    <a:pt x="114300" y="0"/>
                  </a:lnTo>
                  <a:lnTo>
                    <a:pt x="38100" y="0"/>
                  </a:lnTo>
                  <a:lnTo>
                    <a:pt x="38100" y="457200"/>
                  </a:lnTo>
                  <a:lnTo>
                    <a:pt x="0" y="457200"/>
                  </a:lnTo>
                  <a:lnTo>
                    <a:pt x="76200" y="609600"/>
                  </a:lnTo>
                  <a:lnTo>
                    <a:pt x="152400" y="45720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05800" y="3124199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0" y="457200"/>
                  </a:moveTo>
                  <a:lnTo>
                    <a:pt x="38100" y="457200"/>
                  </a:lnTo>
                  <a:lnTo>
                    <a:pt x="38100" y="0"/>
                  </a:lnTo>
                  <a:lnTo>
                    <a:pt x="114300" y="0"/>
                  </a:lnTo>
                  <a:lnTo>
                    <a:pt x="114300" y="457200"/>
                  </a:lnTo>
                  <a:lnTo>
                    <a:pt x="152400" y="457200"/>
                  </a:lnTo>
                  <a:lnTo>
                    <a:pt x="76200" y="60960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24000" y="610362"/>
            <a:ext cx="9008745" cy="1180465"/>
            <a:chOff x="1524000" y="610362"/>
            <a:chExt cx="9008745" cy="1180465"/>
          </a:xfrm>
        </p:grpSpPr>
        <p:sp>
          <p:nvSpPr>
            <p:cNvPr id="5" name="object 5"/>
            <p:cNvSpPr/>
            <p:nvPr/>
          </p:nvSpPr>
          <p:spPr>
            <a:xfrm>
              <a:off x="1815084" y="717803"/>
              <a:ext cx="437515" cy="471170"/>
            </a:xfrm>
            <a:custGeom>
              <a:avLst/>
              <a:gdLst/>
              <a:ahLst/>
              <a:cxnLst/>
              <a:rect l="l" t="t" r="r" b="b"/>
              <a:pathLst>
                <a:path w="437514" h="471169">
                  <a:moveTo>
                    <a:pt x="437261" y="0"/>
                  </a:moveTo>
                  <a:lnTo>
                    <a:pt x="0" y="0"/>
                  </a:lnTo>
                  <a:lnTo>
                    <a:pt x="0" y="419112"/>
                  </a:lnTo>
                  <a:lnTo>
                    <a:pt x="0" y="470662"/>
                  </a:lnTo>
                  <a:lnTo>
                    <a:pt x="437261" y="470662"/>
                  </a:lnTo>
                  <a:lnTo>
                    <a:pt x="437261" y="419112"/>
                  </a:lnTo>
                  <a:lnTo>
                    <a:pt x="43726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64663" y="717804"/>
              <a:ext cx="478536" cy="8915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12620" y="1136904"/>
              <a:ext cx="297180" cy="472440"/>
            </a:xfrm>
            <a:custGeom>
              <a:avLst/>
              <a:gdLst/>
              <a:ahLst/>
              <a:cxnLst/>
              <a:rect l="l" t="t" r="r" b="b"/>
              <a:pathLst>
                <a:path w="297180" h="472440">
                  <a:moveTo>
                    <a:pt x="297180" y="0"/>
                  </a:moveTo>
                  <a:lnTo>
                    <a:pt x="0" y="0"/>
                  </a:lnTo>
                  <a:lnTo>
                    <a:pt x="0" y="472439"/>
                  </a:lnTo>
                  <a:lnTo>
                    <a:pt x="297180" y="472439"/>
                  </a:lnTo>
                  <a:lnTo>
                    <a:pt x="297180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24000" y="1065276"/>
              <a:ext cx="789432" cy="7254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75509" y="610362"/>
              <a:ext cx="0" cy="1048385"/>
            </a:xfrm>
            <a:custGeom>
              <a:avLst/>
              <a:gdLst/>
              <a:ahLst/>
              <a:cxnLst/>
              <a:rect l="l" t="t" r="r" b="b"/>
              <a:pathLst>
                <a:path h="1048385">
                  <a:moveTo>
                    <a:pt x="0" y="0"/>
                  </a:moveTo>
                  <a:lnTo>
                    <a:pt x="0" y="1048003"/>
                  </a:lnTo>
                </a:path>
              </a:pathLst>
            </a:custGeom>
            <a:ln w="32004">
              <a:solidFill>
                <a:srgbClr val="1616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39468" y="1429512"/>
              <a:ext cx="8692896" cy="5333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770121" y="470357"/>
            <a:ext cx="470027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Descriptive</a:t>
            </a:r>
            <a:r>
              <a:rPr b="0" spc="-9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Statistics</a:t>
            </a:r>
          </a:p>
        </p:txBody>
      </p:sp>
      <p:sp>
        <p:nvSpPr>
          <p:cNvPr id="50" name="object 50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sp>
        <p:nvSpPr>
          <p:cNvPr id="12" name="object 12"/>
          <p:cNvSpPr txBox="1"/>
          <p:nvPr/>
        </p:nvSpPr>
        <p:spPr>
          <a:xfrm>
            <a:off x="2205989" y="1658541"/>
            <a:ext cx="4257675" cy="3469640"/>
          </a:xfrm>
          <a:prstGeom prst="rect">
            <a:avLst/>
          </a:prstGeom>
        </p:spPr>
        <p:txBody>
          <a:bodyPr vert="horz" wrap="square" lIns="0" tIns="271145" rIns="0" bIns="0" rtlCol="0">
            <a:spAutoFit/>
          </a:bodyPr>
          <a:lstStyle/>
          <a:p>
            <a:pPr marL="319405" marR="1777364" indent="-319405" algn="r">
              <a:lnSpc>
                <a:spcPct val="100000"/>
              </a:lnSpc>
              <a:spcBef>
                <a:spcPts val="2135"/>
              </a:spcBef>
              <a:buClr>
                <a:srgbClr val="3333CC"/>
              </a:buClr>
              <a:buSzPct val="59375"/>
              <a:buFont typeface="Wingdings"/>
              <a:buChar char=""/>
              <a:tabLst>
                <a:tab pos="319405" algn="l"/>
                <a:tab pos="320040" algn="l"/>
              </a:tabLst>
            </a:pPr>
            <a:r>
              <a:rPr sz="3200" spc="-5" dirty="0">
                <a:latin typeface="Arial"/>
                <a:cs typeface="Arial"/>
              </a:rPr>
              <a:t>Collect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  <a:p>
            <a:pPr marL="267970" marR="1717039" lvl="1" indent="-267970" algn="r">
              <a:lnSpc>
                <a:spcPct val="100000"/>
              </a:lnSpc>
              <a:spcBef>
                <a:spcPts val="1710"/>
              </a:spcBef>
              <a:buClr>
                <a:srgbClr val="FF0000"/>
              </a:buClr>
              <a:buSzPct val="53703"/>
              <a:buFont typeface="Wingdings"/>
              <a:buChar char=""/>
              <a:tabLst>
                <a:tab pos="267970" algn="l"/>
                <a:tab pos="268605" algn="l"/>
              </a:tabLst>
            </a:pPr>
            <a:r>
              <a:rPr sz="2700" dirty="0">
                <a:latin typeface="Arial"/>
                <a:cs typeface="Arial"/>
              </a:rPr>
              <a:t>e.g.,</a:t>
            </a:r>
            <a:r>
              <a:rPr sz="2700" spc="-13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Survey</a:t>
            </a:r>
            <a:endParaRPr sz="2700">
              <a:latin typeface="Arial"/>
              <a:cs typeface="Arial"/>
            </a:endParaRPr>
          </a:p>
          <a:p>
            <a:pPr marL="319405" marR="1621790" indent="-319405" algn="r">
              <a:lnSpc>
                <a:spcPct val="100000"/>
              </a:lnSpc>
              <a:spcBef>
                <a:spcPts val="1795"/>
              </a:spcBef>
              <a:buClr>
                <a:srgbClr val="3333CC"/>
              </a:buClr>
              <a:buSzPct val="59375"/>
              <a:buFont typeface="Wingdings"/>
              <a:buChar char=""/>
              <a:tabLst>
                <a:tab pos="319405" algn="l"/>
                <a:tab pos="320040" algn="l"/>
              </a:tabLst>
            </a:pPr>
            <a:r>
              <a:rPr sz="3200" spc="-5" dirty="0">
                <a:latin typeface="Arial"/>
                <a:cs typeface="Arial"/>
              </a:rPr>
              <a:t>Present</a:t>
            </a:r>
            <a:r>
              <a:rPr sz="3200" spc="-1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  <a:p>
            <a:pPr marL="706120" lvl="1" indent="-269240">
              <a:lnSpc>
                <a:spcPct val="100000"/>
              </a:lnSpc>
              <a:spcBef>
                <a:spcPts val="1710"/>
              </a:spcBef>
              <a:buClr>
                <a:srgbClr val="FF0000"/>
              </a:buClr>
              <a:buSzPct val="53703"/>
              <a:buFont typeface="Wingdings"/>
              <a:buChar char=""/>
              <a:tabLst>
                <a:tab pos="706120" algn="l"/>
                <a:tab pos="706755" algn="l"/>
              </a:tabLst>
            </a:pPr>
            <a:r>
              <a:rPr sz="2700" dirty="0">
                <a:latin typeface="Arial"/>
                <a:cs typeface="Arial"/>
              </a:rPr>
              <a:t>e.g., </a:t>
            </a:r>
            <a:r>
              <a:rPr sz="2700" spc="-55" dirty="0">
                <a:latin typeface="Arial"/>
                <a:cs typeface="Arial"/>
              </a:rPr>
              <a:t>Tables </a:t>
            </a:r>
            <a:r>
              <a:rPr sz="2700" dirty="0">
                <a:latin typeface="Arial"/>
                <a:cs typeface="Arial"/>
              </a:rPr>
              <a:t>and</a:t>
            </a:r>
            <a:r>
              <a:rPr sz="2700" spc="-204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graphs</a:t>
            </a:r>
            <a:endParaRPr sz="2700">
              <a:latin typeface="Arial"/>
              <a:cs typeface="Arial"/>
            </a:endParaRPr>
          </a:p>
          <a:p>
            <a:pPr marL="332740" indent="-320040">
              <a:lnSpc>
                <a:spcPct val="100000"/>
              </a:lnSpc>
              <a:spcBef>
                <a:spcPts val="1864"/>
              </a:spcBef>
              <a:buClr>
                <a:srgbClr val="3333CC"/>
              </a:buClr>
              <a:buSzPct val="59375"/>
              <a:buFont typeface="Wingdings"/>
              <a:buChar char=""/>
              <a:tabLst>
                <a:tab pos="332105" algn="l"/>
                <a:tab pos="332740" algn="l"/>
              </a:tabLst>
            </a:pPr>
            <a:r>
              <a:rPr sz="3200" spc="-5" dirty="0">
                <a:latin typeface="Arial"/>
                <a:cs typeface="Arial"/>
              </a:rPr>
              <a:t>Characterize</a:t>
            </a:r>
            <a:r>
              <a:rPr sz="3200" spc="-1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data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31185" y="5345988"/>
            <a:ext cx="344677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0670" indent="-268605">
              <a:lnSpc>
                <a:spcPct val="100000"/>
              </a:lnSpc>
              <a:spcBef>
                <a:spcPts val="100"/>
              </a:spcBef>
              <a:buClr>
                <a:srgbClr val="FF0000"/>
              </a:buClr>
              <a:buSzPct val="53703"/>
              <a:buFont typeface="Wingdings"/>
              <a:buChar char=""/>
              <a:tabLst>
                <a:tab pos="280670" algn="l"/>
                <a:tab pos="281305" algn="l"/>
              </a:tabLst>
            </a:pPr>
            <a:r>
              <a:rPr sz="2700" dirty="0">
                <a:latin typeface="Arial"/>
                <a:cs typeface="Arial"/>
              </a:rPr>
              <a:t>e.g., </a:t>
            </a:r>
            <a:r>
              <a:rPr sz="2700" spc="-5" dirty="0">
                <a:latin typeface="Arial"/>
                <a:cs typeface="Arial"/>
              </a:rPr>
              <a:t>Sample </a:t>
            </a:r>
            <a:r>
              <a:rPr sz="2700" spc="-15" dirty="0">
                <a:latin typeface="Arial"/>
                <a:cs typeface="Arial"/>
              </a:rPr>
              <a:t>mean</a:t>
            </a:r>
            <a:r>
              <a:rPr sz="2700" spc="-185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=</a:t>
            </a:r>
            <a:endParaRPr sz="27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49340" y="5615940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618" y="0"/>
                </a:lnTo>
              </a:path>
            </a:pathLst>
          </a:custGeom>
          <a:ln w="15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6439915" y="5603240"/>
            <a:ext cx="187325" cy="4133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550" i="1" spc="-5" dirty="0">
                <a:latin typeface="Times New Roman"/>
                <a:cs typeface="Times New Roman"/>
              </a:rPr>
              <a:t>n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29528" y="5028057"/>
            <a:ext cx="740410" cy="605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800" dirty="0">
                <a:latin typeface="Symbol"/>
                <a:cs typeface="Symbol"/>
              </a:rPr>
              <a:t></a:t>
            </a:r>
            <a:r>
              <a:rPr sz="3800" spc="-550" dirty="0">
                <a:latin typeface="Times New Roman"/>
                <a:cs typeface="Times New Roman"/>
              </a:rPr>
              <a:t> </a:t>
            </a:r>
            <a:r>
              <a:rPr sz="3825" i="1" spc="67" baseline="11982" dirty="0">
                <a:latin typeface="Times New Roman"/>
                <a:cs typeface="Times New Roman"/>
              </a:rPr>
              <a:t>X</a:t>
            </a:r>
            <a:r>
              <a:rPr sz="1450" i="1" spc="45" dirty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856476" y="3907472"/>
            <a:ext cx="1297940" cy="767080"/>
            <a:chOff x="6856476" y="3907472"/>
            <a:chExt cx="1297940" cy="767080"/>
          </a:xfrm>
        </p:grpSpPr>
        <p:sp>
          <p:nvSpPr>
            <p:cNvPr id="18" name="object 18"/>
            <p:cNvSpPr/>
            <p:nvPr/>
          </p:nvSpPr>
          <p:spPr>
            <a:xfrm>
              <a:off x="6858000" y="3908996"/>
              <a:ext cx="1292225" cy="762000"/>
            </a:xfrm>
            <a:custGeom>
              <a:avLst/>
              <a:gdLst/>
              <a:ahLst/>
              <a:cxnLst/>
              <a:rect l="l" t="t" r="r" b="b"/>
              <a:pathLst>
                <a:path w="1292225" h="762000">
                  <a:moveTo>
                    <a:pt x="1291844" y="0"/>
                  </a:moveTo>
                  <a:lnTo>
                    <a:pt x="0" y="0"/>
                  </a:lnTo>
                  <a:lnTo>
                    <a:pt x="0" y="761936"/>
                  </a:lnTo>
                  <a:lnTo>
                    <a:pt x="1291844" y="761936"/>
                  </a:lnTo>
                  <a:lnTo>
                    <a:pt x="1291844" y="0"/>
                  </a:lnTo>
                  <a:close/>
                </a:path>
              </a:pathLst>
            </a:custGeom>
            <a:solidFill>
              <a:srgbClr val="C1C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58762" y="3909758"/>
              <a:ext cx="1295400" cy="765175"/>
            </a:xfrm>
            <a:custGeom>
              <a:avLst/>
              <a:gdLst/>
              <a:ahLst/>
              <a:cxnLst/>
              <a:rect l="l" t="t" r="r" b="b"/>
              <a:pathLst>
                <a:path w="1295400" h="765175">
                  <a:moveTo>
                    <a:pt x="0" y="761936"/>
                  </a:moveTo>
                  <a:lnTo>
                    <a:pt x="1291844" y="761936"/>
                  </a:lnTo>
                  <a:lnTo>
                    <a:pt x="1291844" y="0"/>
                  </a:lnTo>
                  <a:lnTo>
                    <a:pt x="0" y="0"/>
                  </a:lnTo>
                  <a:lnTo>
                    <a:pt x="0" y="761936"/>
                  </a:lnTo>
                  <a:close/>
                </a:path>
                <a:path w="1295400" h="765175">
                  <a:moveTo>
                    <a:pt x="647700" y="1587"/>
                  </a:moveTo>
                  <a:lnTo>
                    <a:pt x="647700" y="764730"/>
                  </a:lnTo>
                </a:path>
                <a:path w="1295400" h="765175">
                  <a:moveTo>
                    <a:pt x="576072" y="1587"/>
                  </a:moveTo>
                  <a:lnTo>
                    <a:pt x="576072" y="764730"/>
                  </a:lnTo>
                </a:path>
                <a:path w="1295400" h="765175">
                  <a:moveTo>
                    <a:pt x="504444" y="1587"/>
                  </a:moveTo>
                  <a:lnTo>
                    <a:pt x="504444" y="764730"/>
                  </a:lnTo>
                </a:path>
                <a:path w="1295400" h="765175">
                  <a:moveTo>
                    <a:pt x="432816" y="1587"/>
                  </a:moveTo>
                  <a:lnTo>
                    <a:pt x="432816" y="764730"/>
                  </a:lnTo>
                </a:path>
                <a:path w="1295400" h="765175">
                  <a:moveTo>
                    <a:pt x="361188" y="1587"/>
                  </a:moveTo>
                  <a:lnTo>
                    <a:pt x="361188" y="764730"/>
                  </a:lnTo>
                </a:path>
                <a:path w="1295400" h="765175">
                  <a:moveTo>
                    <a:pt x="288036" y="1587"/>
                  </a:moveTo>
                  <a:lnTo>
                    <a:pt x="288036" y="764730"/>
                  </a:lnTo>
                </a:path>
                <a:path w="1295400" h="765175">
                  <a:moveTo>
                    <a:pt x="217932" y="1587"/>
                  </a:moveTo>
                  <a:lnTo>
                    <a:pt x="217932" y="764730"/>
                  </a:lnTo>
                </a:path>
                <a:path w="1295400" h="765175">
                  <a:moveTo>
                    <a:pt x="146304" y="1587"/>
                  </a:moveTo>
                  <a:lnTo>
                    <a:pt x="146304" y="764730"/>
                  </a:lnTo>
                </a:path>
                <a:path w="1295400" h="765175">
                  <a:moveTo>
                    <a:pt x="73152" y="1587"/>
                  </a:moveTo>
                  <a:lnTo>
                    <a:pt x="73152" y="764730"/>
                  </a:lnTo>
                </a:path>
                <a:path w="1295400" h="765175">
                  <a:moveTo>
                    <a:pt x="1220724" y="1587"/>
                  </a:moveTo>
                  <a:lnTo>
                    <a:pt x="1220724" y="763206"/>
                  </a:lnTo>
                </a:path>
                <a:path w="1295400" h="765175">
                  <a:moveTo>
                    <a:pt x="1147572" y="1587"/>
                  </a:moveTo>
                  <a:lnTo>
                    <a:pt x="1147572" y="763206"/>
                  </a:lnTo>
                </a:path>
                <a:path w="1295400" h="765175">
                  <a:moveTo>
                    <a:pt x="1077468" y="1587"/>
                  </a:moveTo>
                  <a:lnTo>
                    <a:pt x="1077468" y="763206"/>
                  </a:lnTo>
                </a:path>
                <a:path w="1295400" h="765175">
                  <a:moveTo>
                    <a:pt x="1004316" y="1587"/>
                  </a:moveTo>
                  <a:lnTo>
                    <a:pt x="1004316" y="763206"/>
                  </a:lnTo>
                </a:path>
                <a:path w="1295400" h="765175">
                  <a:moveTo>
                    <a:pt x="932688" y="1587"/>
                  </a:moveTo>
                  <a:lnTo>
                    <a:pt x="932688" y="763206"/>
                  </a:lnTo>
                </a:path>
                <a:path w="1295400" h="765175">
                  <a:moveTo>
                    <a:pt x="862584" y="1587"/>
                  </a:moveTo>
                  <a:lnTo>
                    <a:pt x="862584" y="763206"/>
                  </a:lnTo>
                </a:path>
                <a:path w="1295400" h="765175">
                  <a:moveTo>
                    <a:pt x="789432" y="1587"/>
                  </a:moveTo>
                  <a:lnTo>
                    <a:pt x="789432" y="763206"/>
                  </a:lnTo>
                </a:path>
                <a:path w="1295400" h="765175">
                  <a:moveTo>
                    <a:pt x="717804" y="1587"/>
                  </a:moveTo>
                  <a:lnTo>
                    <a:pt x="717804" y="763206"/>
                  </a:lnTo>
                </a:path>
                <a:path w="1295400" h="765175">
                  <a:moveTo>
                    <a:pt x="1524" y="381063"/>
                  </a:moveTo>
                  <a:lnTo>
                    <a:pt x="1293749" y="381063"/>
                  </a:lnTo>
                </a:path>
                <a:path w="1295400" h="765175">
                  <a:moveTo>
                    <a:pt x="1524" y="306387"/>
                  </a:moveTo>
                  <a:lnTo>
                    <a:pt x="1295146" y="306387"/>
                  </a:lnTo>
                </a:path>
                <a:path w="1295400" h="765175">
                  <a:moveTo>
                    <a:pt x="1524" y="228663"/>
                  </a:moveTo>
                  <a:lnTo>
                    <a:pt x="1295146" y="228663"/>
                  </a:lnTo>
                </a:path>
                <a:path w="1295400" h="765175">
                  <a:moveTo>
                    <a:pt x="1524" y="153987"/>
                  </a:moveTo>
                  <a:lnTo>
                    <a:pt x="1295146" y="153987"/>
                  </a:lnTo>
                </a:path>
                <a:path w="1295400" h="765175">
                  <a:moveTo>
                    <a:pt x="1524" y="77787"/>
                  </a:moveTo>
                  <a:lnTo>
                    <a:pt x="1295146" y="77787"/>
                  </a:lnTo>
                </a:path>
                <a:path w="1295400" h="765175">
                  <a:moveTo>
                    <a:pt x="1524" y="685863"/>
                  </a:moveTo>
                  <a:lnTo>
                    <a:pt x="1295146" y="685863"/>
                  </a:lnTo>
                </a:path>
                <a:path w="1295400" h="765175">
                  <a:moveTo>
                    <a:pt x="1524" y="609663"/>
                  </a:moveTo>
                  <a:lnTo>
                    <a:pt x="1295146" y="609663"/>
                  </a:lnTo>
                </a:path>
                <a:path w="1295400" h="765175">
                  <a:moveTo>
                    <a:pt x="1524" y="533463"/>
                  </a:moveTo>
                  <a:lnTo>
                    <a:pt x="1295146" y="533463"/>
                  </a:lnTo>
                </a:path>
                <a:path w="1295400" h="765175">
                  <a:moveTo>
                    <a:pt x="1524" y="457263"/>
                  </a:moveTo>
                  <a:lnTo>
                    <a:pt x="1295146" y="457263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02652" y="3988307"/>
              <a:ext cx="623570" cy="459105"/>
            </a:xfrm>
            <a:custGeom>
              <a:avLst/>
              <a:gdLst/>
              <a:ahLst/>
              <a:cxnLst/>
              <a:rect l="l" t="t" r="r" b="b"/>
              <a:pathLst>
                <a:path w="623570" h="459104">
                  <a:moveTo>
                    <a:pt x="623316" y="0"/>
                  </a:moveTo>
                  <a:lnTo>
                    <a:pt x="549910" y="12573"/>
                  </a:lnTo>
                  <a:lnTo>
                    <a:pt x="573532" y="37846"/>
                  </a:lnTo>
                  <a:lnTo>
                    <a:pt x="358775" y="316484"/>
                  </a:lnTo>
                  <a:lnTo>
                    <a:pt x="273177" y="240538"/>
                  </a:lnTo>
                  <a:lnTo>
                    <a:pt x="208915" y="183515"/>
                  </a:lnTo>
                  <a:lnTo>
                    <a:pt x="0" y="458978"/>
                  </a:lnTo>
                  <a:lnTo>
                    <a:pt x="47625" y="458978"/>
                  </a:lnTo>
                  <a:lnTo>
                    <a:pt x="216027" y="240538"/>
                  </a:lnTo>
                  <a:lnTo>
                    <a:pt x="360807" y="373507"/>
                  </a:lnTo>
                  <a:lnTo>
                    <a:pt x="404241" y="316484"/>
                  </a:lnTo>
                  <a:lnTo>
                    <a:pt x="596646" y="63373"/>
                  </a:lnTo>
                  <a:lnTo>
                    <a:pt x="620395" y="88519"/>
                  </a:lnTo>
                  <a:lnTo>
                    <a:pt x="621157" y="63373"/>
                  </a:lnTo>
                  <a:lnTo>
                    <a:pt x="6233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195439" y="4304791"/>
              <a:ext cx="354837" cy="22161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859524" y="4381118"/>
              <a:ext cx="386715" cy="212090"/>
            </a:xfrm>
            <a:custGeom>
              <a:avLst/>
              <a:gdLst/>
              <a:ahLst/>
              <a:cxnLst/>
              <a:rect l="l" t="t" r="r" b="b"/>
              <a:pathLst>
                <a:path w="386715" h="212089">
                  <a:moveTo>
                    <a:pt x="386207" y="145288"/>
                  </a:moveTo>
                  <a:lnTo>
                    <a:pt x="335915" y="145288"/>
                  </a:lnTo>
                  <a:lnTo>
                    <a:pt x="259715" y="53848"/>
                  </a:lnTo>
                  <a:lnTo>
                    <a:pt x="214757" y="0"/>
                  </a:lnTo>
                  <a:lnTo>
                    <a:pt x="0" y="151638"/>
                  </a:lnTo>
                  <a:lnTo>
                    <a:pt x="0" y="202311"/>
                  </a:lnTo>
                  <a:lnTo>
                    <a:pt x="204978" y="53848"/>
                  </a:lnTo>
                  <a:lnTo>
                    <a:pt x="335915" y="211836"/>
                  </a:lnTo>
                  <a:lnTo>
                    <a:pt x="386207" y="14528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503414" y="3974591"/>
              <a:ext cx="624205" cy="457834"/>
            </a:xfrm>
            <a:custGeom>
              <a:avLst/>
              <a:gdLst/>
              <a:ahLst/>
              <a:cxnLst/>
              <a:rect l="l" t="t" r="r" b="b"/>
              <a:pathLst>
                <a:path w="624204" h="457835">
                  <a:moveTo>
                    <a:pt x="623697" y="0"/>
                  </a:moveTo>
                  <a:lnTo>
                    <a:pt x="549910" y="12573"/>
                  </a:lnTo>
                  <a:lnTo>
                    <a:pt x="573913" y="37719"/>
                  </a:lnTo>
                  <a:lnTo>
                    <a:pt x="359029" y="315722"/>
                  </a:lnTo>
                  <a:lnTo>
                    <a:pt x="273304" y="239903"/>
                  </a:lnTo>
                  <a:lnTo>
                    <a:pt x="209042" y="183007"/>
                  </a:lnTo>
                  <a:lnTo>
                    <a:pt x="0" y="457581"/>
                  </a:lnTo>
                  <a:lnTo>
                    <a:pt x="47625" y="457581"/>
                  </a:lnTo>
                  <a:lnTo>
                    <a:pt x="215773" y="239903"/>
                  </a:lnTo>
                  <a:lnTo>
                    <a:pt x="360807" y="372618"/>
                  </a:lnTo>
                  <a:lnTo>
                    <a:pt x="404241" y="315722"/>
                  </a:lnTo>
                  <a:lnTo>
                    <a:pt x="596773" y="63246"/>
                  </a:lnTo>
                  <a:lnTo>
                    <a:pt x="620776" y="88392"/>
                  </a:lnTo>
                  <a:lnTo>
                    <a:pt x="621665" y="63246"/>
                  </a:lnTo>
                  <a:lnTo>
                    <a:pt x="623697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195693" y="4290313"/>
              <a:ext cx="355346" cy="220980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859524" y="4366132"/>
              <a:ext cx="386715" cy="212090"/>
            </a:xfrm>
            <a:custGeom>
              <a:avLst/>
              <a:gdLst/>
              <a:ahLst/>
              <a:cxnLst/>
              <a:rect l="l" t="t" r="r" b="b"/>
              <a:pathLst>
                <a:path w="386715" h="212089">
                  <a:moveTo>
                    <a:pt x="386588" y="145161"/>
                  </a:moveTo>
                  <a:lnTo>
                    <a:pt x="336169" y="145161"/>
                  </a:lnTo>
                  <a:lnTo>
                    <a:pt x="259969" y="53721"/>
                  </a:lnTo>
                  <a:lnTo>
                    <a:pt x="215265" y="0"/>
                  </a:lnTo>
                  <a:lnTo>
                    <a:pt x="0" y="151511"/>
                  </a:lnTo>
                  <a:lnTo>
                    <a:pt x="0" y="202184"/>
                  </a:lnTo>
                  <a:lnTo>
                    <a:pt x="205105" y="53721"/>
                  </a:lnTo>
                  <a:lnTo>
                    <a:pt x="336169" y="211582"/>
                  </a:lnTo>
                  <a:lnTo>
                    <a:pt x="386588" y="145161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8225028" y="3674364"/>
            <a:ext cx="1609725" cy="1000760"/>
            <a:chOff x="8225028" y="3674364"/>
            <a:chExt cx="1609725" cy="1000760"/>
          </a:xfrm>
        </p:grpSpPr>
        <p:sp>
          <p:nvSpPr>
            <p:cNvPr id="27" name="object 27"/>
            <p:cNvSpPr/>
            <p:nvPr/>
          </p:nvSpPr>
          <p:spPr>
            <a:xfrm>
              <a:off x="8229600" y="3678936"/>
              <a:ext cx="1270" cy="990600"/>
            </a:xfrm>
            <a:custGeom>
              <a:avLst/>
              <a:gdLst/>
              <a:ahLst/>
              <a:cxnLst/>
              <a:rect l="l" t="t" r="r" b="b"/>
              <a:pathLst>
                <a:path w="1270" h="990600">
                  <a:moveTo>
                    <a:pt x="0" y="0"/>
                  </a:moveTo>
                  <a:lnTo>
                    <a:pt x="1270" y="990600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25028" y="4667250"/>
              <a:ext cx="1609725" cy="5715"/>
            </a:xfrm>
            <a:custGeom>
              <a:avLst/>
              <a:gdLst/>
              <a:ahLst/>
              <a:cxnLst/>
              <a:rect l="l" t="t" r="r" b="b"/>
              <a:pathLst>
                <a:path w="1609725" h="5714">
                  <a:moveTo>
                    <a:pt x="0" y="0"/>
                  </a:moveTo>
                  <a:lnTo>
                    <a:pt x="80772" y="0"/>
                  </a:lnTo>
                </a:path>
                <a:path w="1609725" h="5714">
                  <a:moveTo>
                    <a:pt x="233172" y="0"/>
                  </a:moveTo>
                  <a:lnTo>
                    <a:pt x="385572" y="0"/>
                  </a:lnTo>
                </a:path>
                <a:path w="1609725" h="5714">
                  <a:moveTo>
                    <a:pt x="1299972" y="0"/>
                  </a:moveTo>
                  <a:lnTo>
                    <a:pt x="1609344" y="0"/>
                  </a:lnTo>
                </a:path>
                <a:path w="1609725" h="5714">
                  <a:moveTo>
                    <a:pt x="0" y="5207"/>
                  </a:moveTo>
                  <a:lnTo>
                    <a:pt x="1609344" y="5207"/>
                  </a:lnTo>
                </a:path>
              </a:pathLst>
            </a:custGeom>
            <a:ln w="45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458200" y="4212336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1524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52400" y="4572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458200" y="4212336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0" y="457200"/>
                  </a:moveTo>
                  <a:lnTo>
                    <a:pt x="152400" y="4572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610600" y="4288536"/>
              <a:ext cx="152400" cy="381000"/>
            </a:xfrm>
            <a:custGeom>
              <a:avLst/>
              <a:gdLst/>
              <a:ahLst/>
              <a:cxnLst/>
              <a:rect l="l" t="t" r="r" b="b"/>
              <a:pathLst>
                <a:path w="152400" h="381000">
                  <a:moveTo>
                    <a:pt x="152400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152400" y="3810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610600" y="4288536"/>
              <a:ext cx="152400" cy="381000"/>
            </a:xfrm>
            <a:custGeom>
              <a:avLst/>
              <a:gdLst/>
              <a:ahLst/>
              <a:cxnLst/>
              <a:rect l="l" t="t" r="r" b="b"/>
              <a:pathLst>
                <a:path w="152400" h="381000">
                  <a:moveTo>
                    <a:pt x="0" y="381000"/>
                  </a:moveTo>
                  <a:lnTo>
                    <a:pt x="152400" y="3810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763000" y="3983736"/>
              <a:ext cx="152400" cy="685800"/>
            </a:xfrm>
            <a:custGeom>
              <a:avLst/>
              <a:gdLst/>
              <a:ahLst/>
              <a:cxnLst/>
              <a:rect l="l" t="t" r="r" b="b"/>
              <a:pathLst>
                <a:path w="152400" h="685800">
                  <a:moveTo>
                    <a:pt x="1524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152400" y="6858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763000" y="3983736"/>
              <a:ext cx="152400" cy="685800"/>
            </a:xfrm>
            <a:custGeom>
              <a:avLst/>
              <a:gdLst/>
              <a:ahLst/>
              <a:cxnLst/>
              <a:rect l="l" t="t" r="r" b="b"/>
              <a:pathLst>
                <a:path w="152400" h="685800">
                  <a:moveTo>
                    <a:pt x="0" y="685800"/>
                  </a:moveTo>
                  <a:lnTo>
                    <a:pt x="152400" y="6858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6858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915400" y="4059936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152400" y="0"/>
                  </a:moveTo>
                  <a:lnTo>
                    <a:pt x="0" y="0"/>
                  </a:lnTo>
                  <a:lnTo>
                    <a:pt x="0" y="609600"/>
                  </a:lnTo>
                  <a:lnTo>
                    <a:pt x="152400" y="6096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915400" y="4059936"/>
              <a:ext cx="152400" cy="609600"/>
            </a:xfrm>
            <a:custGeom>
              <a:avLst/>
              <a:gdLst/>
              <a:ahLst/>
              <a:cxnLst/>
              <a:rect l="l" t="t" r="r" b="b"/>
              <a:pathLst>
                <a:path w="152400" h="609600">
                  <a:moveTo>
                    <a:pt x="0" y="609600"/>
                  </a:moveTo>
                  <a:lnTo>
                    <a:pt x="152400" y="6096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609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067800" y="4212336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1524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52400" y="4572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067800" y="4212336"/>
              <a:ext cx="152400" cy="457200"/>
            </a:xfrm>
            <a:custGeom>
              <a:avLst/>
              <a:gdLst/>
              <a:ahLst/>
              <a:cxnLst/>
              <a:rect l="l" t="t" r="r" b="b"/>
              <a:pathLst>
                <a:path w="152400" h="457200">
                  <a:moveTo>
                    <a:pt x="0" y="457200"/>
                  </a:moveTo>
                  <a:lnTo>
                    <a:pt x="152400" y="4572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220200" y="4440936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52400" y="2286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220200" y="4440936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0" y="228600"/>
                  </a:moveTo>
                  <a:lnTo>
                    <a:pt x="152400" y="2286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8305800" y="4440936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1524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152400" y="2286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305800" y="4440936"/>
              <a:ext cx="152400" cy="228600"/>
            </a:xfrm>
            <a:custGeom>
              <a:avLst/>
              <a:gdLst/>
              <a:ahLst/>
              <a:cxnLst/>
              <a:rect l="l" t="t" r="r" b="b"/>
              <a:pathLst>
                <a:path w="152400" h="228600">
                  <a:moveTo>
                    <a:pt x="0" y="228600"/>
                  </a:moveTo>
                  <a:lnTo>
                    <a:pt x="152400" y="2286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372600" y="4517136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152400" y="0"/>
                  </a:moveTo>
                  <a:lnTo>
                    <a:pt x="0" y="0"/>
                  </a:lnTo>
                  <a:lnTo>
                    <a:pt x="0" y="152400"/>
                  </a:lnTo>
                  <a:lnTo>
                    <a:pt x="152400" y="15240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E3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372600" y="4517136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152400"/>
                  </a:moveTo>
                  <a:lnTo>
                    <a:pt x="152400" y="152400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5" name="object 45"/>
          <p:cNvGrpSpPr/>
          <p:nvPr/>
        </p:nvGrpSpPr>
        <p:grpSpPr>
          <a:xfrm>
            <a:off x="5334000" y="2209800"/>
            <a:ext cx="990600" cy="962025"/>
            <a:chOff x="5334000" y="2209800"/>
            <a:chExt cx="990600" cy="962025"/>
          </a:xfrm>
        </p:grpSpPr>
        <p:sp>
          <p:nvSpPr>
            <p:cNvPr id="46" name="object 46"/>
            <p:cNvSpPr/>
            <p:nvPr/>
          </p:nvSpPr>
          <p:spPr>
            <a:xfrm>
              <a:off x="5334000" y="2209800"/>
              <a:ext cx="990600" cy="96164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67400" y="2743200"/>
              <a:ext cx="143255" cy="14325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43600" y="2895600"/>
              <a:ext cx="143255" cy="14325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791200" y="2590800"/>
              <a:ext cx="143255" cy="14325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17950" y="526542"/>
            <a:ext cx="44202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Inferential</a:t>
            </a:r>
            <a:r>
              <a:rPr b="0" spc="-8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Statistics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3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977389" y="1612201"/>
            <a:ext cx="4636770" cy="339217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760"/>
              </a:spcBef>
              <a:buClr>
                <a:srgbClr val="3333CC"/>
              </a:buClr>
              <a:buSzPct val="60416"/>
              <a:buFont typeface="Wingdings"/>
              <a:buChar char=""/>
              <a:tabLst>
                <a:tab pos="332105" algn="l"/>
                <a:tab pos="332740" algn="l"/>
              </a:tabLst>
            </a:pPr>
            <a:r>
              <a:rPr sz="2400" dirty="0">
                <a:latin typeface="Arial"/>
                <a:cs typeface="Arial"/>
              </a:rPr>
              <a:t>Estimation</a:t>
            </a:r>
            <a:endParaRPr sz="2400">
              <a:latin typeface="Arial"/>
              <a:cs typeface="Arial"/>
            </a:endParaRPr>
          </a:p>
          <a:p>
            <a:pPr marL="706120" marR="5080" lvl="1" indent="-268605">
              <a:lnSpc>
                <a:spcPct val="110000"/>
              </a:lnSpc>
              <a:spcBef>
                <a:spcPts val="365"/>
              </a:spcBef>
              <a:buClr>
                <a:srgbClr val="FF0000"/>
              </a:buClr>
              <a:buSzPct val="54347"/>
              <a:buFont typeface="Wingdings"/>
              <a:buChar char=""/>
              <a:tabLst>
                <a:tab pos="705485" algn="l"/>
                <a:tab pos="706120" algn="l"/>
              </a:tabLst>
            </a:pPr>
            <a:r>
              <a:rPr sz="2300" dirty="0">
                <a:latin typeface="Arial"/>
                <a:cs typeface="Arial"/>
              </a:rPr>
              <a:t>e.g., Estimate the </a:t>
            </a:r>
            <a:r>
              <a:rPr sz="2300" spc="-5" dirty="0">
                <a:latin typeface="Arial"/>
                <a:cs typeface="Arial"/>
              </a:rPr>
              <a:t>population  </a:t>
            </a:r>
            <a:r>
              <a:rPr sz="2300" dirty="0">
                <a:latin typeface="Arial"/>
                <a:cs typeface="Arial"/>
              </a:rPr>
              <a:t>mean weight using the</a:t>
            </a:r>
            <a:r>
              <a:rPr sz="2300" spc="-33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sample  mean</a:t>
            </a:r>
            <a:r>
              <a:rPr sz="2300" spc="-9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weight</a:t>
            </a:r>
            <a:endParaRPr sz="2300">
              <a:latin typeface="Arial"/>
              <a:cs typeface="Arial"/>
            </a:endParaRPr>
          </a:p>
          <a:p>
            <a:pPr marL="332740" indent="-320040">
              <a:lnSpc>
                <a:spcPct val="100000"/>
              </a:lnSpc>
              <a:spcBef>
                <a:spcPts val="1135"/>
              </a:spcBef>
              <a:buClr>
                <a:srgbClr val="3333CC"/>
              </a:buClr>
              <a:buSzPct val="60416"/>
              <a:buFont typeface="Wingdings"/>
              <a:buChar char=""/>
              <a:tabLst>
                <a:tab pos="332105" algn="l"/>
                <a:tab pos="332740" algn="l"/>
              </a:tabLst>
            </a:pPr>
            <a:r>
              <a:rPr sz="2400" spc="-5" dirty="0">
                <a:latin typeface="Arial"/>
                <a:cs typeface="Arial"/>
              </a:rPr>
              <a:t>Hypothesis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testing</a:t>
            </a:r>
            <a:endParaRPr sz="2400">
              <a:latin typeface="Arial"/>
              <a:cs typeface="Arial"/>
            </a:endParaRPr>
          </a:p>
          <a:p>
            <a:pPr marL="706120" marR="9525" lvl="1" indent="-268605">
              <a:lnSpc>
                <a:spcPct val="110100"/>
              </a:lnSpc>
              <a:spcBef>
                <a:spcPts val="360"/>
              </a:spcBef>
              <a:buClr>
                <a:srgbClr val="FF0000"/>
              </a:buClr>
              <a:buSzPct val="54347"/>
              <a:buFont typeface="Wingdings"/>
              <a:buChar char=""/>
              <a:tabLst>
                <a:tab pos="705485" algn="l"/>
                <a:tab pos="706120" algn="l"/>
              </a:tabLst>
            </a:pPr>
            <a:r>
              <a:rPr sz="2300" dirty="0">
                <a:latin typeface="Arial"/>
                <a:cs typeface="Arial"/>
              </a:rPr>
              <a:t>e.g., </a:t>
            </a:r>
            <a:r>
              <a:rPr sz="2300" spc="-65" dirty="0">
                <a:latin typeface="Arial"/>
                <a:cs typeface="Arial"/>
              </a:rPr>
              <a:t>Test </a:t>
            </a:r>
            <a:r>
              <a:rPr sz="2300" dirty="0">
                <a:latin typeface="Arial"/>
                <a:cs typeface="Arial"/>
              </a:rPr>
              <a:t>the claim that the  </a:t>
            </a:r>
            <a:r>
              <a:rPr sz="2300" spc="-5" dirty="0">
                <a:latin typeface="Arial"/>
                <a:cs typeface="Arial"/>
              </a:rPr>
              <a:t>population </a:t>
            </a:r>
            <a:r>
              <a:rPr sz="2300" dirty="0">
                <a:latin typeface="Arial"/>
                <a:cs typeface="Arial"/>
              </a:rPr>
              <a:t>mean weight is</a:t>
            </a:r>
            <a:r>
              <a:rPr sz="2300" spc="-335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120  pounds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4600" y="5553455"/>
            <a:ext cx="7772400" cy="624840"/>
          </a:xfrm>
          <a:prstGeom prst="rect">
            <a:avLst/>
          </a:prstGeom>
          <a:solidFill>
            <a:srgbClr val="CADDF7"/>
          </a:solidFill>
          <a:ln w="12192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341630" marR="365760" indent="363855">
              <a:lnSpc>
                <a:spcPct val="80000"/>
              </a:lnSpc>
              <a:spcBef>
                <a:spcPts val="204"/>
              </a:spcBef>
            </a:pP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Drawing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conclusions about a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large group of 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individuals based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on a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subset </a:t>
            </a:r>
            <a:r>
              <a:rPr sz="2400" b="1" dirty="0">
                <a:solidFill>
                  <a:srgbClr val="333399"/>
                </a:solidFill>
                <a:latin typeface="Arial"/>
                <a:cs typeface="Arial"/>
              </a:rPr>
              <a:t>of the large</a:t>
            </a:r>
            <a:r>
              <a:rPr sz="2400" b="1" spc="-300" dirty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333399"/>
                </a:solidFill>
                <a:latin typeface="Arial"/>
                <a:cs typeface="Arial"/>
              </a:rPr>
              <a:t>group.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51884" y="782269"/>
            <a:ext cx="44691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5" dirty="0">
                <a:latin typeface="Times New Roman"/>
                <a:cs typeface="Times New Roman"/>
              </a:rPr>
              <a:t>Individuals </a:t>
            </a:r>
            <a:r>
              <a:rPr sz="3600" b="0" dirty="0">
                <a:latin typeface="Times New Roman"/>
                <a:cs typeface="Times New Roman"/>
              </a:rPr>
              <a:t>vs</a:t>
            </a:r>
            <a:r>
              <a:rPr sz="3600" b="0" spc="-10" dirty="0">
                <a:latin typeface="Times New Roman"/>
                <a:cs typeface="Times New Roman"/>
              </a:rPr>
              <a:t> </a:t>
            </a:r>
            <a:r>
              <a:rPr sz="3600" b="0" spc="-5" dirty="0">
                <a:latin typeface="Times New Roman"/>
                <a:cs typeface="Times New Roman"/>
              </a:rPr>
              <a:t>Variables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779270"/>
            <a:ext cx="903478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general prerequisite </a:t>
            </a:r>
            <a:r>
              <a:rPr sz="2400" dirty="0">
                <a:latin typeface="Times New Roman"/>
                <a:cs typeface="Times New Roman"/>
              </a:rPr>
              <a:t>for </a:t>
            </a:r>
            <a:r>
              <a:rPr sz="2400" spc="-5" dirty="0">
                <a:latin typeface="Times New Roman"/>
                <a:cs typeface="Times New Roman"/>
              </a:rPr>
              <a:t>statistical decision making </a:t>
            </a:r>
            <a:r>
              <a:rPr sz="2400" dirty="0">
                <a:latin typeface="Times New Roman"/>
                <a:cs typeface="Times New Roman"/>
              </a:rPr>
              <a:t>is the </a:t>
            </a:r>
            <a:r>
              <a:rPr sz="2400" spc="-5" dirty="0">
                <a:latin typeface="Times New Roman"/>
                <a:cs typeface="Times New Roman"/>
              </a:rPr>
              <a:t>gathering </a:t>
            </a:r>
            <a:r>
              <a:rPr sz="2400" dirty="0">
                <a:latin typeface="Times New Roman"/>
                <a:cs typeface="Times New Roman"/>
              </a:rPr>
              <a:t>of 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data</a:t>
            </a:r>
            <a:r>
              <a:rPr sz="2400" dirty="0">
                <a:latin typeface="Times New Roman"/>
                <a:cs typeface="Times New Roman"/>
              </a:rPr>
              <a:t>. </a:t>
            </a:r>
            <a:r>
              <a:rPr sz="2400" spc="-5" dirty="0">
                <a:latin typeface="Times New Roman"/>
                <a:cs typeface="Times New Roman"/>
              </a:rPr>
              <a:t>First, we </a:t>
            </a:r>
            <a:r>
              <a:rPr sz="2400" dirty="0">
                <a:latin typeface="Times New Roman"/>
                <a:cs typeface="Times New Roman"/>
              </a:rPr>
              <a:t>need to </a:t>
            </a:r>
            <a:r>
              <a:rPr sz="2400" spc="-5" dirty="0">
                <a:latin typeface="Times New Roman"/>
                <a:cs typeface="Times New Roman"/>
              </a:rPr>
              <a:t>identify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individuals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objects </a:t>
            </a:r>
            <a:r>
              <a:rPr sz="2400" dirty="0">
                <a:latin typeface="Times New Roman"/>
                <a:cs typeface="Times New Roman"/>
              </a:rPr>
              <a:t>to be </a:t>
            </a:r>
            <a:r>
              <a:rPr sz="2400" spc="-5" dirty="0">
                <a:latin typeface="Times New Roman"/>
                <a:cs typeface="Times New Roman"/>
              </a:rPr>
              <a:t>included  </a:t>
            </a:r>
            <a:r>
              <a:rPr sz="2400" dirty="0">
                <a:latin typeface="Times New Roman"/>
                <a:cs typeface="Times New Roman"/>
              </a:rPr>
              <a:t>in the study and the </a:t>
            </a:r>
            <a:r>
              <a:rPr sz="2400" spc="-5" dirty="0">
                <a:latin typeface="Times New Roman"/>
                <a:cs typeface="Times New Roman"/>
              </a:rPr>
              <a:t>characteristics </a:t>
            </a:r>
            <a:r>
              <a:rPr sz="2400" dirty="0">
                <a:latin typeface="Times New Roman"/>
                <a:cs typeface="Times New Roman"/>
              </a:rPr>
              <a:t>of the individuals that are of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interest.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"/>
              <a:tabLst>
                <a:tab pos="469265" algn="l"/>
                <a:tab pos="469900" algn="l"/>
                <a:tab pos="1017905" algn="l"/>
                <a:tab pos="2757170" algn="l"/>
                <a:tab pos="3288029" algn="l"/>
                <a:tab pos="3819525" algn="l"/>
                <a:tab pos="4790440" algn="l"/>
                <a:tab pos="5203825" algn="l"/>
                <a:tab pos="6224905" algn="l"/>
                <a:tab pos="7433945" algn="l"/>
                <a:tab pos="7830184" algn="l"/>
                <a:tab pos="8361680" algn="l"/>
              </a:tabLst>
            </a:pP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n	</a:t>
            </a:r>
            <a:r>
              <a:rPr sz="2400" b="1" spc="1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d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ividual</a:t>
            </a:r>
            <a:r>
              <a:rPr sz="24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:	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re	t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	peo</a:t>
            </a:r>
            <a:r>
              <a:rPr sz="2400" spc="-15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le	</a:t>
            </a:r>
            <a:r>
              <a:rPr sz="2400" spc="-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	obj</a:t>
            </a:r>
            <a:r>
              <a:rPr sz="2400" spc="-10" dirty="0">
                <a:latin typeface="Times New Roman"/>
                <a:cs typeface="Times New Roman"/>
              </a:rPr>
              <a:t>ec</a:t>
            </a:r>
            <a:r>
              <a:rPr sz="2400" dirty="0">
                <a:latin typeface="Times New Roman"/>
                <a:cs typeface="Times New Roman"/>
              </a:rPr>
              <a:t>ts	in</a:t>
            </a:r>
            <a:r>
              <a:rPr sz="2400" spc="-1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luded	in	t</a:t>
            </a:r>
            <a:r>
              <a:rPr sz="2400" spc="-10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e	stu</a:t>
            </a:r>
            <a:r>
              <a:rPr sz="2400" spc="-10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400" i="1" spc="-5" dirty="0">
                <a:latin typeface="Times New Roman"/>
                <a:cs typeface="Times New Roman"/>
              </a:rPr>
              <a:t>(Number </a:t>
            </a:r>
            <a:r>
              <a:rPr sz="2400" i="1" dirty="0">
                <a:latin typeface="Times New Roman"/>
                <a:cs typeface="Times New Roman"/>
              </a:rPr>
              <a:t>of students taking a Statistics 1</a:t>
            </a:r>
            <a:r>
              <a:rPr sz="2400" i="1" spc="-65" dirty="0">
                <a:latin typeface="Times New Roman"/>
                <a:cs typeface="Times New Roman"/>
              </a:rPr>
              <a:t> </a:t>
            </a:r>
            <a:r>
              <a:rPr sz="2400" i="1" spc="-5" dirty="0">
                <a:latin typeface="Times New Roman"/>
                <a:cs typeface="Times New Roman"/>
              </a:rPr>
              <a:t>course).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469265" algn="l"/>
                <a:tab pos="469900" algn="l"/>
                <a:tab pos="2429510" algn="l"/>
                <a:tab pos="2693670" algn="l"/>
                <a:tab pos="4444365" algn="l"/>
                <a:tab pos="4827270" algn="l"/>
                <a:tab pos="5327015" algn="l"/>
                <a:tab pos="6689725" algn="l"/>
                <a:tab pos="7056755" algn="l"/>
                <a:tab pos="7473315" algn="l"/>
                <a:tab pos="8768715" algn="l"/>
              </a:tabLst>
            </a:pP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2400" b="1" spc="2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variabl</a:t>
            </a:r>
            <a:r>
              <a:rPr sz="24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: </a:t>
            </a:r>
            <a:r>
              <a:rPr sz="2400" b="1" spc="-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	a	chara</a:t>
            </a:r>
            <a:r>
              <a:rPr sz="2400" spc="-20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teri</a:t>
            </a:r>
            <a:r>
              <a:rPr sz="2400" spc="-10" dirty="0">
                <a:latin typeface="Times New Roman"/>
                <a:cs typeface="Times New Roman"/>
              </a:rPr>
              <a:t>st</a:t>
            </a:r>
            <a:r>
              <a:rPr sz="2400" dirty="0">
                <a:latin typeface="Times New Roman"/>
                <a:cs typeface="Times New Roman"/>
              </a:rPr>
              <a:t>ic	</a:t>
            </a:r>
            <a:r>
              <a:rPr sz="2400" spc="-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</a:t>
            </a:r>
            <a:r>
              <a:rPr sz="2400" spc="-10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he	in</a:t>
            </a:r>
            <a:r>
              <a:rPr sz="2400" spc="-10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ivid</a:t>
            </a:r>
            <a:r>
              <a:rPr sz="2400" spc="-10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al	to	be	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easur</a:t>
            </a:r>
            <a:r>
              <a:rPr sz="2400" spc="5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	</a:t>
            </a:r>
            <a:r>
              <a:rPr sz="2400" spc="-15" dirty="0">
                <a:latin typeface="Times New Roman"/>
                <a:cs typeface="Times New Roman"/>
              </a:rPr>
              <a:t>or</a:t>
            </a:r>
            <a:endParaRPr sz="2400">
              <a:latin typeface="Times New Roman"/>
              <a:cs typeface="Times New Roman"/>
            </a:endParaRPr>
          </a:p>
          <a:p>
            <a:pPr marL="4699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observed </a:t>
            </a:r>
            <a:r>
              <a:rPr sz="2400" i="1" spc="-5" dirty="0">
                <a:latin typeface="Times New Roman"/>
                <a:cs typeface="Times New Roman"/>
              </a:rPr>
              <a:t>(age, weight, marital </a:t>
            </a:r>
            <a:r>
              <a:rPr sz="2400" i="1" dirty="0">
                <a:latin typeface="Times New Roman"/>
                <a:cs typeface="Times New Roman"/>
              </a:rPr>
              <a:t>status, </a:t>
            </a:r>
            <a:r>
              <a:rPr sz="2400" i="1" spc="-40" dirty="0">
                <a:latin typeface="Times New Roman"/>
                <a:cs typeface="Times New Roman"/>
              </a:rPr>
              <a:t>gender,</a:t>
            </a:r>
            <a:r>
              <a:rPr sz="2400" i="1" spc="-5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income)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1553" y="1665478"/>
            <a:ext cx="903541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spc="-35" dirty="0">
                <a:latin typeface="Times New Roman"/>
                <a:cs typeface="Times New Roman"/>
              </a:rPr>
              <a:t>Variables </a:t>
            </a:r>
            <a:r>
              <a:rPr sz="2400" spc="-5" dirty="0">
                <a:latin typeface="Times New Roman"/>
                <a:cs typeface="Times New Roman"/>
              </a:rPr>
              <a:t>can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" dirty="0">
                <a:latin typeface="Times New Roman"/>
                <a:cs typeface="Times New Roman"/>
              </a:rPr>
              <a:t>classified as qualitative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quantitative.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Qualitative 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variables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are variables </a:t>
            </a:r>
            <a:r>
              <a:rPr sz="2400" dirty="0">
                <a:latin typeface="Times New Roman"/>
                <a:cs typeface="Times New Roman"/>
              </a:rPr>
              <a:t>that </a:t>
            </a:r>
            <a:r>
              <a:rPr sz="2400" spc="-5" dirty="0">
                <a:latin typeface="Times New Roman"/>
                <a:cs typeface="Times New Roman"/>
              </a:rPr>
              <a:t>can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" dirty="0">
                <a:latin typeface="Times New Roman"/>
                <a:cs typeface="Times New Roman"/>
              </a:rPr>
              <a:t>placed into distinct categories,  </a:t>
            </a:r>
            <a:r>
              <a:rPr sz="2400" dirty="0">
                <a:latin typeface="Times New Roman"/>
                <a:cs typeface="Times New Roman"/>
              </a:rPr>
              <a:t>according to </a:t>
            </a:r>
            <a:r>
              <a:rPr sz="2400" spc="-5" dirty="0">
                <a:latin typeface="Times New Roman"/>
                <a:cs typeface="Times New Roman"/>
              </a:rPr>
              <a:t>some characteristic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attribute.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Example:</a:t>
            </a: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If </a:t>
            </a:r>
            <a:r>
              <a:rPr sz="2400" spc="-5" dirty="0">
                <a:latin typeface="Times New Roman"/>
                <a:cs typeface="Times New Roman"/>
              </a:rPr>
              <a:t>subjects are classified according to gender (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male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or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female</a:t>
            </a:r>
            <a:r>
              <a:rPr sz="2400" spc="-5" dirty="0">
                <a:latin typeface="Times New Roman"/>
                <a:cs typeface="Times New Roman"/>
              </a:rPr>
              <a:t>), then  </a:t>
            </a:r>
            <a:r>
              <a:rPr sz="2400" dirty="0">
                <a:latin typeface="Times New Roman"/>
                <a:cs typeface="Times New Roman"/>
              </a:rPr>
              <a:t>the variable </a:t>
            </a:r>
            <a:r>
              <a:rPr sz="2400" i="1" dirty="0">
                <a:latin typeface="Times New Roman"/>
                <a:cs typeface="Times New Roman"/>
              </a:rPr>
              <a:t>gender </a:t>
            </a:r>
            <a:r>
              <a:rPr sz="2400" dirty="0">
                <a:latin typeface="Times New Roman"/>
                <a:cs typeface="Times New Roman"/>
              </a:rPr>
              <a:t>is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qualitative.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urier New"/>
              <a:buChar char="o"/>
            </a:pPr>
            <a:endParaRPr sz="2500">
              <a:latin typeface="Times New Roman"/>
              <a:cs typeface="Times New Roman"/>
            </a:endParaRPr>
          </a:p>
          <a:p>
            <a:pPr marL="355600" marR="5715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If </a:t>
            </a:r>
            <a:r>
              <a:rPr sz="2400" spc="-5" dirty="0">
                <a:latin typeface="Times New Roman"/>
                <a:cs typeface="Times New Roman"/>
              </a:rPr>
              <a:t>subject are classified according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marital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status</a:t>
            </a:r>
            <a:r>
              <a:rPr sz="2400" b="1" spc="-5" dirty="0">
                <a:latin typeface="Times New Roman"/>
                <a:cs typeface="Times New Roman"/>
              </a:rPr>
              <a:t> (married, </a:t>
            </a:r>
            <a:r>
              <a:rPr sz="2400" b="1" dirty="0">
                <a:latin typeface="Times New Roman"/>
                <a:cs typeface="Times New Roman"/>
              </a:rPr>
              <a:t>single  or </a:t>
            </a:r>
            <a:r>
              <a:rPr sz="2400" b="1" spc="-5" dirty="0">
                <a:latin typeface="Times New Roman"/>
                <a:cs typeface="Times New Roman"/>
              </a:rPr>
              <a:t>divorced), </a:t>
            </a:r>
            <a:r>
              <a:rPr sz="2400" dirty="0">
                <a:latin typeface="Times New Roman"/>
                <a:cs typeface="Times New Roman"/>
              </a:rPr>
              <a:t>then the variable </a:t>
            </a:r>
            <a:r>
              <a:rPr sz="2400" i="1" spc="-5" dirty="0">
                <a:latin typeface="Times New Roman"/>
                <a:cs typeface="Times New Roman"/>
              </a:rPr>
              <a:t>marital </a:t>
            </a:r>
            <a:r>
              <a:rPr sz="2400" i="1" dirty="0">
                <a:latin typeface="Times New Roman"/>
                <a:cs typeface="Times New Roman"/>
              </a:rPr>
              <a:t>status </a:t>
            </a:r>
            <a:r>
              <a:rPr sz="2400" dirty="0">
                <a:latin typeface="Times New Roman"/>
                <a:cs typeface="Times New Roman"/>
              </a:rPr>
              <a:t>is qualitative</a:t>
            </a:r>
            <a:r>
              <a:rPr sz="2400" spc="-1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variable.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urier New"/>
              <a:buChar char="o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  <a:tab pos="1211580" algn="l"/>
                <a:tab pos="2405380" algn="l"/>
                <a:tab pos="2820035" algn="l"/>
                <a:tab pos="4265930" algn="l"/>
                <a:tab pos="5527040" algn="l"/>
                <a:tab pos="6144260" algn="l"/>
                <a:tab pos="7735570" algn="l"/>
                <a:tab pos="8302625" algn="l"/>
              </a:tabLst>
            </a:pPr>
            <a:r>
              <a:rPr sz="2400" dirty="0">
                <a:latin typeface="Times New Roman"/>
                <a:cs typeface="Times New Roman"/>
              </a:rPr>
              <a:t>Other	exa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ple	</a:t>
            </a:r>
            <a:r>
              <a:rPr sz="2400" spc="-5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f	qua</a:t>
            </a:r>
            <a:r>
              <a:rPr sz="2400" spc="-10" dirty="0">
                <a:latin typeface="Times New Roman"/>
                <a:cs typeface="Times New Roman"/>
              </a:rPr>
              <a:t>li</a:t>
            </a:r>
            <a:r>
              <a:rPr sz="2400" dirty="0">
                <a:latin typeface="Times New Roman"/>
                <a:cs typeface="Times New Roman"/>
              </a:rPr>
              <a:t>ta</a:t>
            </a:r>
            <a:r>
              <a:rPr sz="2400" spc="-15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ive	v</a:t>
            </a:r>
            <a:r>
              <a:rPr sz="2400" spc="-15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ia</a:t>
            </a:r>
            <a:r>
              <a:rPr sz="2400" spc="-10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les	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:	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na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iona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li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i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</a:t>
            </a:r>
            <a:r>
              <a:rPr sz="2400" i="1" dirty="0">
                <a:latin typeface="Times New Roman"/>
                <a:cs typeface="Times New Roman"/>
              </a:rPr>
              <a:t>,	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ye</a:t>
            </a:r>
            <a:r>
              <a:rPr sz="2400" b="1" i="1" dirty="0">
                <a:latin typeface="Times New Roman"/>
                <a:cs typeface="Times New Roman"/>
              </a:rPr>
              <a:t>	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lor</a:t>
            </a:r>
            <a:r>
              <a:rPr sz="2400" i="1" dirty="0">
                <a:latin typeface="Times New Roman"/>
                <a:cs typeface="Times New Roman"/>
              </a:rPr>
              <a:t>,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political</a:t>
            </a:r>
            <a:r>
              <a:rPr sz="2400" b="1" i="1" dirty="0">
                <a:latin typeface="Times New Roman"/>
                <a:cs typeface="Times New Roman"/>
              </a:rPr>
              <a:t>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parts</a:t>
            </a:r>
            <a:r>
              <a:rPr sz="2400" b="1" i="1" spc="-4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etc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63620" y="729437"/>
            <a:ext cx="5905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Variables &amp; Types of</a:t>
            </a:r>
            <a:r>
              <a:rPr b="0" spc="-16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Data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5</a:t>
            </a:fld>
            <a:endParaRPr spc="-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1553" y="1712163"/>
            <a:ext cx="9034780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Quantitative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variables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have values </a:t>
            </a:r>
            <a:r>
              <a:rPr sz="2400" spc="-5" dirty="0">
                <a:latin typeface="Times New Roman"/>
                <a:cs typeface="Times New Roman"/>
              </a:rPr>
              <a:t>that </a:t>
            </a:r>
            <a:r>
              <a:rPr sz="2400" spc="-10" dirty="0">
                <a:latin typeface="Times New Roman"/>
                <a:cs typeface="Times New Roman"/>
              </a:rPr>
              <a:t>represent quantities. </a:t>
            </a:r>
            <a:r>
              <a:rPr sz="2400" spc="-5" dirty="0">
                <a:latin typeface="Times New Roman"/>
                <a:cs typeface="Times New Roman"/>
              </a:rPr>
              <a:t>These  variables have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value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numerical measurement </a:t>
            </a:r>
            <a:r>
              <a:rPr sz="2400" dirty="0">
                <a:latin typeface="Times New Roman"/>
                <a:cs typeface="Times New Roman"/>
              </a:rPr>
              <a:t>for </a:t>
            </a:r>
            <a:r>
              <a:rPr sz="2400" spc="-5" dirty="0">
                <a:latin typeface="Times New Roman"/>
                <a:cs typeface="Times New Roman"/>
              </a:rPr>
              <a:t>which operations  </a:t>
            </a:r>
            <a:r>
              <a:rPr sz="2400" dirty="0">
                <a:latin typeface="Times New Roman"/>
                <a:cs typeface="Times New Roman"/>
              </a:rPr>
              <a:t>such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addition or averaging </a:t>
            </a:r>
            <a:r>
              <a:rPr sz="2400" spc="-5" dirty="0">
                <a:latin typeface="Times New Roman"/>
                <a:cs typeface="Times New Roman"/>
              </a:rPr>
              <a:t>make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sense.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latin typeface="Times New Roman"/>
                <a:cs typeface="Times New Roman"/>
              </a:rPr>
              <a:t>Example:</a:t>
            </a:r>
            <a:endParaRPr sz="2400">
              <a:latin typeface="Times New Roman"/>
              <a:cs typeface="Times New Roman"/>
            </a:endParaRPr>
          </a:p>
          <a:p>
            <a:pPr marL="355600" marR="6350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  <a:tab pos="975360" algn="l"/>
                <a:tab pos="2099945" algn="l"/>
                <a:tab pos="2686050" algn="l"/>
                <a:tab pos="3036570" algn="l"/>
                <a:tab pos="4473575" algn="l"/>
                <a:tab pos="5059045" algn="l"/>
                <a:tab pos="6017260" algn="l"/>
                <a:tab pos="6584315" algn="l"/>
                <a:tab pos="7018655" algn="l"/>
                <a:tab pos="7992745" algn="l"/>
                <a:tab pos="8376920" algn="l"/>
              </a:tabLst>
            </a:pPr>
            <a:r>
              <a:rPr sz="2400" dirty="0">
                <a:latin typeface="Times New Roman"/>
                <a:cs typeface="Times New Roman"/>
              </a:rPr>
              <a:t>The	var</a:t>
            </a:r>
            <a:r>
              <a:rPr sz="2400" spc="-1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0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le	</a:t>
            </a:r>
            <a:r>
              <a:rPr sz="2400" i="1" dirty="0">
                <a:latin typeface="Times New Roman"/>
                <a:cs typeface="Times New Roman"/>
              </a:rPr>
              <a:t>age	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5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	n</a:t>
            </a:r>
            <a:r>
              <a:rPr sz="2400" spc="-15" dirty="0">
                <a:latin typeface="Times New Roman"/>
                <a:cs typeface="Times New Roman"/>
              </a:rPr>
              <a:t>u</a:t>
            </a:r>
            <a:r>
              <a:rPr sz="2400" spc="-20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l,	a</a:t>
            </a:r>
            <a:r>
              <a:rPr sz="2400" spc="-10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d	people	</a:t>
            </a:r>
            <a:r>
              <a:rPr sz="2400" spc="-10" dirty="0">
                <a:latin typeface="Times New Roman"/>
                <a:cs typeface="Times New Roman"/>
              </a:rPr>
              <a:t>ca</a:t>
            </a:r>
            <a:r>
              <a:rPr sz="2400" dirty="0">
                <a:latin typeface="Times New Roman"/>
                <a:cs typeface="Times New Roman"/>
              </a:rPr>
              <a:t>n	be	ran</a:t>
            </a:r>
            <a:r>
              <a:rPr sz="2400" spc="-15" dirty="0">
                <a:latin typeface="Times New Roman"/>
                <a:cs typeface="Times New Roman"/>
              </a:rPr>
              <a:t>k</a:t>
            </a:r>
            <a:r>
              <a:rPr sz="2400" spc="-10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	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	order  according to the value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their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ages.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ourier New"/>
              <a:buChar char="o"/>
            </a:pPr>
            <a:endParaRPr sz="2500">
              <a:latin typeface="Times New Roman"/>
              <a:cs typeface="Times New Roman"/>
            </a:endParaRPr>
          </a:p>
          <a:p>
            <a:pPr marL="355600" marR="6985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  <a:tab pos="1187450" algn="l"/>
                <a:tab pos="2356485" algn="l"/>
                <a:tab pos="2747010" algn="l"/>
                <a:tab pos="4322445" algn="l"/>
                <a:tab pos="5557520" algn="l"/>
                <a:tab pos="6068060" algn="l"/>
                <a:tab pos="7197090" algn="l"/>
                <a:tab pos="8358505" algn="l"/>
              </a:tabLst>
            </a:pPr>
            <a:r>
              <a:rPr sz="2400" dirty="0">
                <a:latin typeface="Times New Roman"/>
                <a:cs typeface="Times New Roman"/>
              </a:rPr>
              <a:t>Other	exa</a:t>
            </a:r>
            <a:r>
              <a:rPr sz="2400" spc="-1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ple	of	quantit</a:t>
            </a:r>
            <a:r>
              <a:rPr sz="2400" spc="-20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5" dirty="0">
                <a:latin typeface="Times New Roman"/>
                <a:cs typeface="Times New Roman"/>
              </a:rPr>
              <a:t>i</a:t>
            </a:r>
            <a:r>
              <a:rPr sz="2400" spc="-15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e	</a:t>
            </a:r>
            <a:r>
              <a:rPr sz="2400" spc="-15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ar</a:t>
            </a:r>
            <a:r>
              <a:rPr sz="2400" spc="-15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ables	are	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heig</a:t>
            </a:r>
            <a:r>
              <a:rPr sz="2400" b="1" i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i="1" dirty="0">
                <a:latin typeface="Times New Roman"/>
                <a:cs typeface="Times New Roman"/>
              </a:rPr>
              <a:t>,	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ight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2400" i="1" dirty="0">
                <a:latin typeface="Times New Roman"/>
                <a:cs typeface="Times New Roman"/>
              </a:rPr>
              <a:t>,	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</a:t>
            </a:r>
            <a:r>
              <a:rPr sz="2400" b="1" i="1" u="heavy" spc="-19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i="1" dirty="0">
                <a:latin typeface="Times New Roman"/>
                <a:cs typeface="Times New Roman"/>
              </a:rPr>
              <a:t>,  </a:t>
            </a:r>
            <a:r>
              <a:rPr sz="2400" i="1" spc="-5" dirty="0">
                <a:latin typeface="Times New Roman"/>
                <a:cs typeface="Times New Roman"/>
              </a:rPr>
              <a:t>and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body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temperatures</a:t>
            </a:r>
            <a:r>
              <a:rPr sz="2400" b="1" i="1" spc="-2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etc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89529" y="653542"/>
            <a:ext cx="61595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Variable and Types of</a:t>
            </a:r>
            <a:r>
              <a:rPr b="0" spc="-16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Data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6</a:t>
            </a:fld>
            <a:endParaRPr spc="-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1553" y="1712163"/>
            <a:ext cx="9034780" cy="331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/>
                <a:cs typeface="Times New Roman"/>
              </a:rPr>
              <a:t>Quantitative</a:t>
            </a:r>
            <a:r>
              <a:rPr sz="2400" spc="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variables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can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be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further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classified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into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two</a:t>
            </a:r>
            <a:r>
              <a:rPr sz="2400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groups:</a:t>
            </a:r>
            <a:r>
              <a:rPr sz="2400" spc="114" dirty="0">
                <a:latin typeface="Times New Roman"/>
                <a:cs typeface="Times New Roman"/>
              </a:rPr>
              <a:t>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Discrete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Continuous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variables.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Discrete</a:t>
            </a:r>
            <a:r>
              <a:rPr sz="2400" b="1" spc="2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variables</a:t>
            </a:r>
            <a:r>
              <a:rPr sz="2400" b="1" spc="2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can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be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assigned</a:t>
            </a:r>
            <a:r>
              <a:rPr sz="2400" spc="26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values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such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0,</a:t>
            </a:r>
            <a:r>
              <a:rPr sz="2400" spc="2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1,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2,</a:t>
            </a:r>
            <a:r>
              <a:rPr sz="2400" spc="2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</a:t>
            </a:r>
            <a:r>
              <a:rPr sz="2400" spc="254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are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said to be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countable.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</a:pPr>
            <a:r>
              <a:rPr sz="2400" dirty="0">
                <a:latin typeface="Courier New"/>
                <a:cs typeface="Courier New"/>
              </a:rPr>
              <a:t>o </a:t>
            </a:r>
            <a:r>
              <a:rPr sz="2400" spc="-5" dirty="0">
                <a:latin typeface="Times New Roman"/>
                <a:cs typeface="Times New Roman"/>
              </a:rPr>
              <a:t>Examples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discrete variables are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number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children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a </a:t>
            </a:r>
            <a:r>
              <a:rPr sz="2400" spc="-30" dirty="0">
                <a:latin typeface="Times New Roman"/>
                <a:cs typeface="Times New Roman"/>
              </a:rPr>
              <a:t>family, 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number of students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 a </a:t>
            </a:r>
            <a:r>
              <a:rPr sz="2400" spc="-5" dirty="0">
                <a:latin typeface="Times New Roman"/>
                <a:cs typeface="Times New Roman"/>
              </a:rPr>
              <a:t>classroom,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the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number of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calls </a:t>
            </a:r>
            <a:r>
              <a:rPr sz="2400" b="1" i="1" spc="-5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received </a:t>
            </a:r>
            <a:r>
              <a:rPr sz="2400" dirty="0">
                <a:latin typeface="Times New Roman"/>
                <a:cs typeface="Times New Roman"/>
              </a:rPr>
              <a:t>by a switchboard operator each day for a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month.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09341" y="729437"/>
            <a:ext cx="61601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Variable and Types of</a:t>
            </a:r>
            <a:r>
              <a:rPr b="0" spc="-16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Data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7</a:t>
            </a:fld>
            <a:endParaRPr spc="-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1553" y="1665478"/>
            <a:ext cx="903541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Continuous </a:t>
            </a:r>
            <a:r>
              <a:rPr sz="24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variables </a:t>
            </a:r>
            <a:r>
              <a:rPr sz="2400" spc="-5" dirty="0">
                <a:latin typeface="Times New Roman"/>
                <a:cs typeface="Times New Roman"/>
              </a:rPr>
              <a:t>can assume 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5" dirty="0">
                <a:latin typeface="Times New Roman"/>
                <a:cs typeface="Times New Roman"/>
              </a:rPr>
              <a:t>infinite </a:t>
            </a:r>
            <a:r>
              <a:rPr sz="2400" spc="-10" dirty="0">
                <a:latin typeface="Times New Roman"/>
                <a:cs typeface="Times New Roman"/>
              </a:rPr>
              <a:t>number </a:t>
            </a:r>
            <a:r>
              <a:rPr sz="2400" dirty="0">
                <a:latin typeface="Times New Roman"/>
                <a:cs typeface="Times New Roman"/>
              </a:rPr>
              <a:t>of values </a:t>
            </a:r>
            <a:r>
              <a:rPr sz="2400" spc="-5" dirty="0">
                <a:latin typeface="Times New Roman"/>
                <a:cs typeface="Times New Roman"/>
              </a:rPr>
              <a:t>between  </a:t>
            </a:r>
            <a:r>
              <a:rPr sz="2400" dirty="0">
                <a:latin typeface="Times New Roman"/>
                <a:cs typeface="Times New Roman"/>
              </a:rPr>
              <a:t>any </a:t>
            </a:r>
            <a:r>
              <a:rPr sz="2400" spc="-5" dirty="0">
                <a:latin typeface="Times New Roman"/>
                <a:cs typeface="Times New Roman"/>
              </a:rPr>
              <a:t>two specific values. </a:t>
            </a:r>
            <a:r>
              <a:rPr sz="2400" dirty="0">
                <a:latin typeface="Times New Roman"/>
                <a:cs typeface="Times New Roman"/>
              </a:rPr>
              <a:t>They are </a:t>
            </a:r>
            <a:r>
              <a:rPr sz="2400" spc="-5" dirty="0">
                <a:latin typeface="Times New Roman"/>
                <a:cs typeface="Times New Roman"/>
              </a:rPr>
              <a:t>obtained </a:t>
            </a:r>
            <a:r>
              <a:rPr sz="2400" spc="-10" dirty="0">
                <a:latin typeface="Times New Roman"/>
                <a:cs typeface="Times New Roman"/>
              </a:rPr>
              <a:t>by </a:t>
            </a:r>
            <a:r>
              <a:rPr sz="2400" spc="-5" dirty="0">
                <a:latin typeface="Times New Roman"/>
                <a:cs typeface="Times New Roman"/>
              </a:rPr>
              <a:t>measuring. </a:t>
            </a:r>
            <a:r>
              <a:rPr sz="2400" dirty="0">
                <a:latin typeface="Times New Roman"/>
                <a:cs typeface="Times New Roman"/>
              </a:rPr>
              <a:t>They </a:t>
            </a:r>
            <a:r>
              <a:rPr sz="2400" spc="-5" dirty="0">
                <a:latin typeface="Times New Roman"/>
                <a:cs typeface="Times New Roman"/>
              </a:rPr>
              <a:t>often  </a:t>
            </a:r>
            <a:r>
              <a:rPr sz="2400" dirty="0">
                <a:latin typeface="Times New Roman"/>
                <a:cs typeface="Times New Roman"/>
              </a:rPr>
              <a:t>include fractions and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decimals.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Continuous</a:t>
            </a:r>
            <a:r>
              <a:rPr sz="2400" b="1" u="heavy" spc="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variables</a:t>
            </a:r>
            <a:r>
              <a:rPr sz="2400" i="1" spc="-5" dirty="0">
                <a:latin typeface="Times New Roman"/>
                <a:cs typeface="Times New Roman"/>
              </a:rPr>
              <a:t>,</a:t>
            </a:r>
            <a:r>
              <a:rPr sz="2400" i="1" spc="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can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assume</a:t>
            </a:r>
            <a:r>
              <a:rPr sz="2400" spc="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infinite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number</a:t>
            </a:r>
            <a:r>
              <a:rPr sz="2400" spc="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1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values</a:t>
            </a:r>
            <a:r>
              <a:rPr sz="2400" spc="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1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an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interval between any </a:t>
            </a:r>
            <a:r>
              <a:rPr sz="2400" spc="-5" dirty="0">
                <a:latin typeface="Times New Roman"/>
                <a:cs typeface="Times New Roman"/>
              </a:rPr>
              <a:t>two </a:t>
            </a:r>
            <a:r>
              <a:rPr sz="2400" dirty="0">
                <a:latin typeface="Times New Roman"/>
                <a:cs typeface="Times New Roman"/>
              </a:rPr>
              <a:t>specific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values.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For </a:t>
            </a:r>
            <a:r>
              <a:rPr sz="2400" spc="-5" dirty="0">
                <a:latin typeface="Times New Roman"/>
                <a:cs typeface="Times New Roman"/>
              </a:rPr>
              <a:t>example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temperature</a:t>
            </a:r>
            <a:r>
              <a:rPr sz="2400" spc="-5" dirty="0">
                <a:latin typeface="Times New Roman"/>
                <a:cs typeface="Times New Roman"/>
              </a:rPr>
              <a:t>, </a:t>
            </a:r>
            <a:r>
              <a:rPr sz="2400" dirty="0">
                <a:latin typeface="Times New Roman"/>
                <a:cs typeface="Times New Roman"/>
              </a:rPr>
              <a:t>is a </a:t>
            </a:r>
            <a:r>
              <a:rPr sz="2400" spc="-5" dirty="0">
                <a:latin typeface="Times New Roman"/>
                <a:cs typeface="Times New Roman"/>
              </a:rPr>
              <a:t>continuous variable, since the variable  </a:t>
            </a:r>
            <a:r>
              <a:rPr sz="2400" dirty="0">
                <a:latin typeface="Times New Roman"/>
                <a:cs typeface="Times New Roman"/>
              </a:rPr>
              <a:t>can </a:t>
            </a:r>
            <a:r>
              <a:rPr sz="2400" spc="-5" dirty="0">
                <a:latin typeface="Times New Roman"/>
                <a:cs typeface="Times New Roman"/>
              </a:rPr>
              <a:t>assume 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-5" dirty="0">
                <a:latin typeface="Times New Roman"/>
                <a:cs typeface="Times New Roman"/>
              </a:rPr>
              <a:t>infinite number </a:t>
            </a:r>
            <a:r>
              <a:rPr sz="2400" dirty="0">
                <a:latin typeface="Times New Roman"/>
                <a:cs typeface="Times New Roman"/>
              </a:rPr>
              <a:t>of values </a:t>
            </a:r>
            <a:r>
              <a:rPr sz="2400" spc="-5" dirty="0">
                <a:latin typeface="Times New Roman"/>
                <a:cs typeface="Times New Roman"/>
              </a:rPr>
              <a:t>between </a:t>
            </a:r>
            <a:r>
              <a:rPr sz="2400" dirty="0">
                <a:latin typeface="Times New Roman"/>
                <a:cs typeface="Times New Roman"/>
              </a:rPr>
              <a:t>any </a:t>
            </a:r>
            <a:r>
              <a:rPr sz="2400" spc="-10" dirty="0">
                <a:latin typeface="Times New Roman"/>
                <a:cs typeface="Times New Roman"/>
              </a:rPr>
              <a:t>two </a:t>
            </a:r>
            <a:r>
              <a:rPr sz="2400" dirty="0">
                <a:latin typeface="Times New Roman"/>
                <a:cs typeface="Times New Roman"/>
              </a:rPr>
              <a:t>given  temperatures.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ourier New"/>
              <a:buChar char="o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Weight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is also an another </a:t>
            </a:r>
            <a:r>
              <a:rPr sz="2400" spc="-5" dirty="0">
                <a:latin typeface="Times New Roman"/>
                <a:cs typeface="Times New Roman"/>
              </a:rPr>
              <a:t>example </a:t>
            </a:r>
            <a:r>
              <a:rPr sz="2400" dirty="0">
                <a:latin typeface="Times New Roman"/>
                <a:cs typeface="Times New Roman"/>
              </a:rPr>
              <a:t>of continuous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variables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56941" y="729437"/>
            <a:ext cx="61601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Variable and Types of</a:t>
            </a:r>
            <a:r>
              <a:rPr b="0" spc="-16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Data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8</a:t>
            </a:fld>
            <a:endParaRPr spc="-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594169"/>
            <a:ext cx="9008745" cy="3989070"/>
            <a:chOff x="1524000" y="594169"/>
            <a:chExt cx="9008745" cy="3989070"/>
          </a:xfrm>
        </p:grpSpPr>
        <p:sp>
          <p:nvSpPr>
            <p:cNvPr id="3" name="object 3"/>
            <p:cNvSpPr/>
            <p:nvPr/>
          </p:nvSpPr>
          <p:spPr>
            <a:xfrm>
              <a:off x="4191761" y="2628137"/>
              <a:ext cx="3175000" cy="701040"/>
            </a:xfrm>
            <a:custGeom>
              <a:avLst/>
              <a:gdLst/>
              <a:ahLst/>
              <a:cxnLst/>
              <a:rect l="l" t="t" r="r" b="b"/>
              <a:pathLst>
                <a:path w="3175000" h="701039">
                  <a:moveTo>
                    <a:pt x="3174491" y="648842"/>
                  </a:moveTo>
                  <a:lnTo>
                    <a:pt x="3174491" y="477265"/>
                  </a:lnTo>
                  <a:lnTo>
                    <a:pt x="1650491" y="477265"/>
                  </a:lnTo>
                  <a:lnTo>
                    <a:pt x="1650491" y="0"/>
                  </a:lnTo>
                  <a:lnTo>
                    <a:pt x="1627632" y="0"/>
                  </a:lnTo>
                  <a:lnTo>
                    <a:pt x="1627632" y="499999"/>
                  </a:lnTo>
                  <a:lnTo>
                    <a:pt x="3151632" y="499999"/>
                  </a:lnTo>
                  <a:lnTo>
                    <a:pt x="3151632" y="648842"/>
                  </a:lnTo>
                  <a:lnTo>
                    <a:pt x="3174491" y="648842"/>
                  </a:lnTo>
                  <a:close/>
                </a:path>
                <a:path w="3175000" h="701039">
                  <a:moveTo>
                    <a:pt x="0" y="700659"/>
                  </a:moveTo>
                  <a:lnTo>
                    <a:pt x="125729" y="700659"/>
                  </a:lnTo>
                  <a:lnTo>
                    <a:pt x="125729" y="509015"/>
                  </a:lnTo>
                  <a:lnTo>
                    <a:pt x="1676400" y="509015"/>
                  </a:lnTo>
                  <a:lnTo>
                    <a:pt x="1676400" y="486156"/>
                  </a:lnTo>
                  <a:lnTo>
                    <a:pt x="102870" y="486156"/>
                  </a:lnTo>
                  <a:lnTo>
                    <a:pt x="102870" y="677799"/>
                  </a:lnTo>
                  <a:lnTo>
                    <a:pt x="0" y="677799"/>
                  </a:lnTo>
                  <a:lnTo>
                    <a:pt x="0" y="700659"/>
                  </a:lnTo>
                  <a:close/>
                </a:path>
              </a:pathLst>
            </a:custGeom>
            <a:ln w="228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870703" y="1667256"/>
              <a:ext cx="1917064" cy="966469"/>
            </a:xfrm>
            <a:custGeom>
              <a:avLst/>
              <a:gdLst/>
              <a:ahLst/>
              <a:cxnLst/>
              <a:rect l="l" t="t" r="r" b="b"/>
              <a:pathLst>
                <a:path w="1917065" h="966469">
                  <a:moveTo>
                    <a:pt x="0" y="965962"/>
                  </a:moveTo>
                  <a:lnTo>
                    <a:pt x="1916683" y="965962"/>
                  </a:lnTo>
                  <a:lnTo>
                    <a:pt x="1916683" y="0"/>
                  </a:lnTo>
                  <a:lnTo>
                    <a:pt x="0" y="0"/>
                  </a:lnTo>
                  <a:lnTo>
                    <a:pt x="0" y="965962"/>
                  </a:lnTo>
                  <a:close/>
                </a:path>
              </a:pathLst>
            </a:custGeom>
            <a:ln w="12192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98514" y="4188714"/>
              <a:ext cx="2112645" cy="381000"/>
            </a:xfrm>
            <a:custGeom>
              <a:avLst/>
              <a:gdLst/>
              <a:ahLst/>
              <a:cxnLst/>
              <a:rect l="l" t="t" r="r" b="b"/>
              <a:pathLst>
                <a:path w="2112645" h="381000">
                  <a:moveTo>
                    <a:pt x="2112137" y="381000"/>
                  </a:moveTo>
                  <a:lnTo>
                    <a:pt x="2112137" y="253746"/>
                  </a:lnTo>
                  <a:lnTo>
                    <a:pt x="969263" y="253746"/>
                  </a:lnTo>
                  <a:lnTo>
                    <a:pt x="969263" y="0"/>
                  </a:lnTo>
                  <a:lnTo>
                    <a:pt x="943356" y="0"/>
                  </a:lnTo>
                  <a:lnTo>
                    <a:pt x="943356" y="279654"/>
                  </a:lnTo>
                  <a:lnTo>
                    <a:pt x="2086229" y="279654"/>
                  </a:lnTo>
                  <a:lnTo>
                    <a:pt x="2086229" y="381000"/>
                  </a:lnTo>
                  <a:lnTo>
                    <a:pt x="2112137" y="381000"/>
                  </a:lnTo>
                  <a:close/>
                </a:path>
                <a:path w="2112645" h="381000">
                  <a:moveTo>
                    <a:pt x="0" y="381000"/>
                  </a:moveTo>
                  <a:lnTo>
                    <a:pt x="0" y="253746"/>
                  </a:lnTo>
                  <a:lnTo>
                    <a:pt x="942975" y="253746"/>
                  </a:lnTo>
                  <a:lnTo>
                    <a:pt x="942975" y="0"/>
                  </a:lnTo>
                  <a:lnTo>
                    <a:pt x="968883" y="0"/>
                  </a:lnTo>
                  <a:lnTo>
                    <a:pt x="968883" y="279654"/>
                  </a:lnTo>
                  <a:lnTo>
                    <a:pt x="25908" y="279654"/>
                  </a:lnTo>
                  <a:lnTo>
                    <a:pt x="25908" y="381000"/>
                  </a:lnTo>
                  <a:lnTo>
                    <a:pt x="0" y="381000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94430" y="488061"/>
            <a:ext cx="58394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4530" marR="5080" indent="-194183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latin typeface="Arial"/>
                <a:cs typeface="Arial"/>
              </a:rPr>
              <a:t>The </a:t>
            </a:r>
            <a:r>
              <a:rPr sz="2800" b="0" dirty="0">
                <a:latin typeface="Arial"/>
                <a:cs typeface="Arial"/>
              </a:rPr>
              <a:t>classification </a:t>
            </a:r>
            <a:r>
              <a:rPr sz="2800" b="0" spc="-5" dirty="0">
                <a:latin typeface="Arial"/>
                <a:cs typeface="Arial"/>
              </a:rPr>
              <a:t>of </a:t>
            </a:r>
            <a:r>
              <a:rPr sz="2800" b="0" dirty="0">
                <a:latin typeface="Arial"/>
                <a:cs typeface="Arial"/>
              </a:rPr>
              <a:t>variables </a:t>
            </a:r>
            <a:r>
              <a:rPr sz="2800" b="0" spc="-5" dirty="0">
                <a:latin typeface="Arial"/>
                <a:cs typeface="Arial"/>
              </a:rPr>
              <a:t>can</a:t>
            </a:r>
            <a:r>
              <a:rPr sz="2800" b="0" spc="-55" dirty="0">
                <a:latin typeface="Arial"/>
                <a:cs typeface="Arial"/>
              </a:rPr>
              <a:t> </a:t>
            </a:r>
            <a:r>
              <a:rPr sz="2800" b="0" spc="-5" dirty="0">
                <a:latin typeface="Arial"/>
                <a:cs typeface="Arial"/>
              </a:rPr>
              <a:t>be  summarized</a:t>
            </a:r>
            <a:endParaRPr sz="280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9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4876800" y="1673351"/>
            <a:ext cx="1905000" cy="658495"/>
          </a:xfrm>
          <a:prstGeom prst="rect">
            <a:avLst/>
          </a:prstGeom>
          <a:solidFill>
            <a:srgbClr val="00E3A8">
              <a:alpha val="50195"/>
            </a:srgbClr>
          </a:solidFill>
        </p:spPr>
        <p:txBody>
          <a:bodyPr vert="horz" wrap="square" lIns="0" tIns="26670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2100"/>
              </a:spcBef>
            </a:pPr>
            <a:r>
              <a:rPr sz="2400" b="1" spc="-15" dirty="0">
                <a:latin typeface="Carlito"/>
                <a:cs typeface="Carlito"/>
              </a:rPr>
              <a:t>Data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00400" y="3276549"/>
            <a:ext cx="2008505" cy="591185"/>
          </a:xfrm>
          <a:custGeom>
            <a:avLst/>
            <a:gdLst/>
            <a:ahLst/>
            <a:cxnLst/>
            <a:rect l="l" t="t" r="r" b="b"/>
            <a:pathLst>
              <a:path w="2008504" h="591185">
                <a:moveTo>
                  <a:pt x="2008124" y="0"/>
                </a:moveTo>
                <a:lnTo>
                  <a:pt x="0" y="0"/>
                </a:lnTo>
                <a:lnTo>
                  <a:pt x="0" y="590981"/>
                </a:lnTo>
                <a:lnTo>
                  <a:pt x="2008124" y="590981"/>
                </a:lnTo>
                <a:lnTo>
                  <a:pt x="2008124" y="0"/>
                </a:lnTo>
                <a:close/>
              </a:path>
            </a:pathLst>
          </a:custGeom>
          <a:solidFill>
            <a:srgbClr val="FCDF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194304" y="3273167"/>
            <a:ext cx="2021205" cy="617855"/>
          </a:xfrm>
          <a:prstGeom prst="rect">
            <a:avLst/>
          </a:prstGeom>
          <a:ln w="12192">
            <a:solidFill>
              <a:srgbClr val="454545"/>
            </a:solidFill>
          </a:ln>
        </p:spPr>
        <p:txBody>
          <a:bodyPr vert="horz" wrap="square" lIns="0" tIns="212725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1675"/>
              </a:spcBef>
            </a:pPr>
            <a:r>
              <a:rPr sz="2400" b="1" spc="-5" dirty="0">
                <a:latin typeface="Times New Roman"/>
                <a:cs typeface="Times New Roman"/>
              </a:rPr>
              <a:t>Qualitative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277355" y="3255289"/>
            <a:ext cx="2147570" cy="906780"/>
            <a:chOff x="6277355" y="3255289"/>
            <a:chExt cx="2147570" cy="906780"/>
          </a:xfrm>
        </p:grpSpPr>
        <p:sp>
          <p:nvSpPr>
            <p:cNvPr id="11" name="object 11"/>
            <p:cNvSpPr/>
            <p:nvPr/>
          </p:nvSpPr>
          <p:spPr>
            <a:xfrm>
              <a:off x="6318503" y="3270491"/>
              <a:ext cx="2069464" cy="885190"/>
            </a:xfrm>
            <a:custGeom>
              <a:avLst/>
              <a:gdLst/>
              <a:ahLst/>
              <a:cxnLst/>
              <a:rect l="l" t="t" r="r" b="b"/>
              <a:pathLst>
                <a:path w="2069465" h="885189">
                  <a:moveTo>
                    <a:pt x="0" y="885075"/>
                  </a:moveTo>
                  <a:lnTo>
                    <a:pt x="2069083" y="885075"/>
                  </a:lnTo>
                  <a:lnTo>
                    <a:pt x="2069083" y="0"/>
                  </a:lnTo>
                  <a:lnTo>
                    <a:pt x="0" y="0"/>
                  </a:lnTo>
                  <a:lnTo>
                    <a:pt x="0" y="885075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77355" y="3255289"/>
              <a:ext cx="2147316" cy="72082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358127" y="3427501"/>
              <a:ext cx="2034539" cy="7208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24599" y="3282695"/>
              <a:ext cx="2057400" cy="6309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24599" y="3282695"/>
              <a:ext cx="2057400" cy="631190"/>
            </a:xfrm>
            <a:custGeom>
              <a:avLst/>
              <a:gdLst/>
              <a:ahLst/>
              <a:cxnLst/>
              <a:rect l="l" t="t" r="r" b="b"/>
              <a:pathLst>
                <a:path w="2057400" h="631189">
                  <a:moveTo>
                    <a:pt x="0" y="630935"/>
                  </a:moveTo>
                  <a:lnTo>
                    <a:pt x="2057400" y="630935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630935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329171" y="3509898"/>
            <a:ext cx="20485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527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454545"/>
                </a:solidFill>
                <a:latin typeface="Carlito"/>
                <a:cs typeface="Carlito"/>
              </a:rPr>
              <a:t>Quantitative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593079" y="4535423"/>
            <a:ext cx="3828415" cy="754380"/>
            <a:chOff x="5593079" y="4535423"/>
            <a:chExt cx="3828415" cy="754380"/>
          </a:xfrm>
        </p:grpSpPr>
        <p:sp>
          <p:nvSpPr>
            <p:cNvPr id="18" name="object 18"/>
            <p:cNvSpPr/>
            <p:nvPr/>
          </p:nvSpPr>
          <p:spPr>
            <a:xfrm>
              <a:off x="5602223" y="4547590"/>
              <a:ext cx="1633727" cy="5684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93079" y="4568977"/>
              <a:ext cx="1475231" cy="72082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49467" y="4575047"/>
              <a:ext cx="1543812" cy="47853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649467" y="4575047"/>
              <a:ext cx="1544320" cy="478790"/>
            </a:xfrm>
            <a:custGeom>
              <a:avLst/>
              <a:gdLst/>
              <a:ahLst/>
              <a:cxnLst/>
              <a:rect l="l" t="t" r="r" b="b"/>
              <a:pathLst>
                <a:path w="1544320" h="478789">
                  <a:moveTo>
                    <a:pt x="0" y="478535"/>
                  </a:moveTo>
                  <a:lnTo>
                    <a:pt x="1543812" y="478535"/>
                  </a:lnTo>
                  <a:lnTo>
                    <a:pt x="1543812" y="0"/>
                  </a:lnTo>
                  <a:lnTo>
                    <a:pt x="0" y="0"/>
                  </a:lnTo>
                  <a:lnTo>
                    <a:pt x="0" y="478535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566659" y="4535423"/>
              <a:ext cx="1854707" cy="58064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24927" y="4568977"/>
              <a:ext cx="1888235" cy="72082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613903" y="4562855"/>
              <a:ext cx="1764792" cy="490728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613903" y="4562855"/>
              <a:ext cx="1765300" cy="490855"/>
            </a:xfrm>
            <a:custGeom>
              <a:avLst/>
              <a:gdLst/>
              <a:ahLst/>
              <a:cxnLst/>
              <a:rect l="l" t="t" r="r" b="b"/>
              <a:pathLst>
                <a:path w="1765300" h="490854">
                  <a:moveTo>
                    <a:pt x="0" y="490728"/>
                  </a:moveTo>
                  <a:lnTo>
                    <a:pt x="1764792" y="490728"/>
                  </a:lnTo>
                  <a:lnTo>
                    <a:pt x="1764792" y="0"/>
                  </a:lnTo>
                  <a:lnTo>
                    <a:pt x="0" y="0"/>
                  </a:lnTo>
                  <a:lnTo>
                    <a:pt x="0" y="490728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654040" y="4651629"/>
            <a:ext cx="37249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  <a:tabLst>
                <a:tab pos="1997075" algn="l"/>
              </a:tabLst>
            </a:pPr>
            <a:r>
              <a:rPr sz="2400" b="1" spc="-15" dirty="0">
                <a:solidFill>
                  <a:srgbClr val="454545"/>
                </a:solidFill>
                <a:latin typeface="Carlito"/>
                <a:cs typeface="Carlito"/>
              </a:rPr>
              <a:t>Discrete	</a:t>
            </a:r>
            <a:r>
              <a:rPr sz="2400" b="1" spc="-10" dirty="0">
                <a:solidFill>
                  <a:srgbClr val="454545"/>
                </a:solidFill>
                <a:latin typeface="Carlito"/>
                <a:cs typeface="Carlito"/>
              </a:rPr>
              <a:t>Continuous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63189" y="4179925"/>
            <a:ext cx="2008505" cy="134874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Examples:</a:t>
            </a:r>
            <a:endParaRPr sz="1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840"/>
              </a:spcBef>
              <a:buSzPct val="60714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1400" b="1" dirty="0">
                <a:solidFill>
                  <a:srgbClr val="3333CC"/>
                </a:solidFill>
                <a:latin typeface="Arial"/>
                <a:cs typeface="Arial"/>
              </a:rPr>
              <a:t>Marital</a:t>
            </a:r>
            <a:r>
              <a:rPr sz="1400" b="1" spc="-20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Status</a:t>
            </a:r>
            <a:endParaRPr sz="1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spcBef>
                <a:spcPts val="204"/>
              </a:spcBef>
              <a:buSzPct val="60714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1400" b="1" dirty="0">
                <a:solidFill>
                  <a:srgbClr val="3333CC"/>
                </a:solidFill>
                <a:latin typeface="Arial"/>
                <a:cs typeface="Arial"/>
              </a:rPr>
              <a:t>Political</a:t>
            </a:r>
            <a:r>
              <a:rPr sz="1400" b="1" spc="-2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333CC"/>
                </a:solidFill>
                <a:latin typeface="Arial"/>
                <a:cs typeface="Arial"/>
              </a:rPr>
              <a:t>Party</a:t>
            </a:r>
            <a:endParaRPr sz="1400">
              <a:latin typeface="Arial"/>
              <a:cs typeface="Arial"/>
            </a:endParaRPr>
          </a:p>
          <a:p>
            <a:pPr marL="355600" indent="-343535">
              <a:lnSpc>
                <a:spcPct val="100000"/>
              </a:lnSpc>
              <a:buSzPct val="60714"/>
              <a:buFont typeface="Wingdings"/>
              <a:buChar char=""/>
              <a:tabLst>
                <a:tab pos="355600" algn="l"/>
                <a:tab pos="356235" algn="l"/>
              </a:tabLst>
            </a:pPr>
            <a:r>
              <a:rPr sz="1400" b="1" spc="-35" dirty="0">
                <a:solidFill>
                  <a:srgbClr val="3333CC"/>
                </a:solidFill>
                <a:latin typeface="Arial"/>
                <a:cs typeface="Arial"/>
              </a:rPr>
              <a:t>Eye</a:t>
            </a:r>
            <a:r>
              <a:rPr sz="1400" b="1" spc="4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Color</a:t>
            </a:r>
            <a:endParaRPr sz="1400">
              <a:latin typeface="Arial"/>
              <a:cs typeface="Arial"/>
            </a:endParaRPr>
          </a:p>
          <a:p>
            <a:pPr marL="308610">
              <a:lnSpc>
                <a:spcPct val="100000"/>
              </a:lnSpc>
              <a:spcBef>
                <a:spcPts val="130"/>
              </a:spcBef>
            </a:pPr>
            <a:r>
              <a:rPr sz="1400" b="1" spc="-5" dirty="0">
                <a:latin typeface="Arial"/>
                <a:cs typeface="Arial"/>
              </a:rPr>
              <a:t>(Defined</a:t>
            </a:r>
            <a:r>
              <a:rPr sz="1400" b="1" spc="-1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categories)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06897" y="5283453"/>
            <a:ext cx="2013585" cy="1369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Examples: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130"/>
              </a:spcBef>
              <a:buSzPct val="78571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Number of</a:t>
            </a:r>
            <a:r>
              <a:rPr sz="1400" b="1" spc="-155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Children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SzPct val="78571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Call per</a:t>
            </a:r>
            <a:r>
              <a:rPr sz="1400" b="1" spc="-150" dirty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3333CC"/>
                </a:solidFill>
                <a:latin typeface="Arial"/>
                <a:cs typeface="Arial"/>
              </a:rPr>
              <a:t>hour</a:t>
            </a:r>
            <a:endParaRPr sz="1400">
              <a:latin typeface="Arial"/>
              <a:cs typeface="Arial"/>
            </a:endParaRPr>
          </a:p>
          <a:p>
            <a:pPr marL="307975" marR="358775" indent="-295910">
              <a:lnSpc>
                <a:spcPct val="110000"/>
              </a:lnSpc>
              <a:spcBef>
                <a:spcPts val="130"/>
              </a:spcBef>
              <a:buSzPct val="60714"/>
              <a:buFont typeface="Wingdings"/>
              <a:buChar char=""/>
              <a:tabLst>
                <a:tab pos="307975" algn="l"/>
                <a:tab pos="308610" algn="l"/>
              </a:tabLst>
            </a:pPr>
            <a:r>
              <a:rPr sz="1400" b="1" spc="-15" dirty="0">
                <a:solidFill>
                  <a:srgbClr val="3333CC"/>
                </a:solidFill>
                <a:latin typeface="Arial"/>
                <a:cs typeface="Arial"/>
              </a:rPr>
              <a:t>Shoe </a:t>
            </a:r>
            <a:r>
              <a:rPr sz="1400" b="1" spc="-10" dirty="0">
                <a:solidFill>
                  <a:srgbClr val="3333CC"/>
                </a:solidFill>
                <a:latin typeface="Arial"/>
                <a:cs typeface="Arial"/>
              </a:rPr>
              <a:t>size 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(Counted</a:t>
            </a:r>
            <a:r>
              <a:rPr sz="1400" b="1" spc="-19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items)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98079" y="5252466"/>
            <a:ext cx="2448560" cy="137287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b="1" spc="-5" dirty="0">
                <a:solidFill>
                  <a:srgbClr val="3333CC"/>
                </a:solidFill>
                <a:latin typeface="Arial"/>
                <a:cs typeface="Arial"/>
              </a:rPr>
              <a:t>Examples: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SzPct val="6071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400" b="1" spc="-20" dirty="0">
                <a:solidFill>
                  <a:srgbClr val="3333CC"/>
                </a:solidFill>
                <a:latin typeface="Arial"/>
                <a:cs typeface="Arial"/>
              </a:rPr>
              <a:t>Weight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04"/>
              </a:spcBef>
              <a:buSzPct val="6071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400" b="1" spc="-40" dirty="0">
                <a:solidFill>
                  <a:srgbClr val="3333CC"/>
                </a:solidFill>
                <a:latin typeface="Arial"/>
                <a:cs typeface="Arial"/>
              </a:rPr>
              <a:t>Voltage</a:t>
            </a:r>
            <a:endParaRPr sz="1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90"/>
              </a:spcBef>
              <a:buSzPct val="60714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1400" b="1" spc="-35" dirty="0">
                <a:solidFill>
                  <a:srgbClr val="3333CC"/>
                </a:solidFill>
                <a:latin typeface="Arial"/>
                <a:cs typeface="Arial"/>
              </a:rPr>
              <a:t>Temperature</a:t>
            </a:r>
            <a:endParaRPr sz="1400">
              <a:latin typeface="Arial"/>
              <a:cs typeface="Arial"/>
            </a:endParaRPr>
          </a:p>
          <a:p>
            <a:pPr marL="210820">
              <a:lnSpc>
                <a:spcPct val="100000"/>
              </a:lnSpc>
              <a:spcBef>
                <a:spcPts val="204"/>
              </a:spcBef>
            </a:pPr>
            <a:r>
              <a:rPr sz="1400" b="1" spc="-5" dirty="0">
                <a:latin typeface="Arial"/>
                <a:cs typeface="Arial"/>
              </a:rPr>
              <a:t>(Measured</a:t>
            </a:r>
            <a:r>
              <a:rPr sz="1400" b="1" spc="-14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characteristics)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3042" y="753313"/>
            <a:ext cx="6304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Example: Types </a:t>
            </a:r>
            <a:r>
              <a:rPr dirty="0"/>
              <a:t>of</a:t>
            </a:r>
            <a:r>
              <a:rPr spc="-5" dirty="0"/>
              <a:t> Variables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10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24635" y="1967229"/>
          <a:ext cx="9001125" cy="36968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9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82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b="1" spc="-10" dirty="0">
                          <a:latin typeface="Carlito"/>
                          <a:cs typeface="Carlito"/>
                        </a:rPr>
                        <a:t>Question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b="1" spc="-5" dirty="0">
                          <a:latin typeface="Carlito"/>
                          <a:cs typeface="Carlito"/>
                        </a:rPr>
                        <a:t>Response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b="1" spc="-10" dirty="0">
                          <a:latin typeface="Carlito"/>
                          <a:cs typeface="Carlito"/>
                        </a:rPr>
                        <a:t>Data</a:t>
                      </a:r>
                      <a:r>
                        <a:rPr sz="2200" b="1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b="1" spc="-5" dirty="0">
                          <a:latin typeface="Carlito"/>
                          <a:cs typeface="Carlito"/>
                        </a:rPr>
                        <a:t>Type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Do you currently have a</a:t>
                      </a:r>
                      <a:r>
                        <a:rPr sz="22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profile</a:t>
                      </a:r>
                      <a:endParaRPr sz="2200">
                        <a:latin typeface="Carlito"/>
                        <a:cs typeface="Carlito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on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Facebook?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tc>
                  <a:txBody>
                    <a:bodyPr/>
                    <a:lstStyle/>
                    <a:p>
                      <a:pPr marL="536575">
                        <a:lnSpc>
                          <a:spcPct val="100000"/>
                        </a:lnSpc>
                        <a:spcBef>
                          <a:spcPts val="225"/>
                        </a:spcBef>
                        <a:tabLst>
                          <a:tab pos="1430020" algn="l"/>
                        </a:tabLst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Yes	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No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Qualitative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999">
                <a:tc>
                  <a:txBody>
                    <a:bodyPr/>
                    <a:lstStyle/>
                    <a:p>
                      <a:pPr marL="91440" marR="28511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How many text messages have  you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sent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in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the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past</a:t>
                      </a:r>
                      <a:r>
                        <a:rPr sz="2200" spc="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week?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  <a:tabLst>
                          <a:tab pos="1541145" algn="l"/>
                        </a:tabLst>
                      </a:pPr>
                      <a:r>
                        <a:rPr sz="22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Carlito"/>
                          <a:cs typeface="Carlito"/>
                        </a:rPr>
                        <a:t> 	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Quantitative</a:t>
                      </a:r>
                      <a:r>
                        <a:rPr sz="22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(discrete)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1440" marR="858519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How long did it take to  download a video</a:t>
                      </a:r>
                      <a:r>
                        <a:rPr sz="2200" spc="-7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lesson?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4"/>
                        </a:spcBef>
                        <a:tabLst>
                          <a:tab pos="923925" algn="l"/>
                        </a:tabLst>
                      </a:pPr>
                      <a:r>
                        <a:rPr sz="22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Carlito"/>
                          <a:cs typeface="Carlito"/>
                        </a:rPr>
                        <a:t> 	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seconds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46875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Quantitative  (</a:t>
                      </a:r>
                      <a:r>
                        <a:rPr sz="2200" spc="-15" dirty="0">
                          <a:latin typeface="Carlito"/>
                          <a:cs typeface="Carlito"/>
                        </a:rPr>
                        <a:t>c</a:t>
                      </a:r>
                      <a:r>
                        <a:rPr sz="22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ntin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u</a:t>
                      </a:r>
                      <a:r>
                        <a:rPr sz="2200" dirty="0">
                          <a:latin typeface="Carlito"/>
                          <a:cs typeface="Carlito"/>
                        </a:rPr>
                        <a:t>o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us)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5637276" y="2596895"/>
            <a:ext cx="231775" cy="231775"/>
            <a:chOff x="5637276" y="2596895"/>
            <a:chExt cx="231775" cy="231775"/>
          </a:xfrm>
        </p:grpSpPr>
        <p:sp>
          <p:nvSpPr>
            <p:cNvPr id="5" name="object 5"/>
            <p:cNvSpPr/>
            <p:nvPr/>
          </p:nvSpPr>
          <p:spPr>
            <a:xfrm>
              <a:off x="5638800" y="259841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38800" y="259841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228600"/>
                  </a:moveTo>
                  <a:lnTo>
                    <a:pt x="228600" y="2286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519671" y="2596895"/>
            <a:ext cx="231775" cy="231775"/>
            <a:chOff x="6519671" y="2596895"/>
            <a:chExt cx="231775" cy="231775"/>
          </a:xfrm>
        </p:grpSpPr>
        <p:sp>
          <p:nvSpPr>
            <p:cNvPr id="8" name="object 8"/>
            <p:cNvSpPr/>
            <p:nvPr/>
          </p:nvSpPr>
          <p:spPr>
            <a:xfrm>
              <a:off x="6521195" y="259841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22860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28600" y="2286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21195" y="2598419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228600"/>
                  </a:moveTo>
                  <a:lnTo>
                    <a:pt x="228600" y="228600"/>
                  </a:lnTo>
                  <a:lnTo>
                    <a:pt x="2286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9959" y="753313"/>
            <a:ext cx="5763641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/>
              <a:t>Levels of</a:t>
            </a:r>
            <a:r>
              <a:rPr b="1" spc="-10" dirty="0"/>
              <a:t> </a:t>
            </a:r>
            <a:r>
              <a:rPr lang="en-GB" b="1" spc="-10" dirty="0"/>
              <a:t>M</a:t>
            </a:r>
            <a:r>
              <a:rPr b="1" spc="-5" dirty="0" err="1" smtClean="0"/>
              <a:t>easurement</a:t>
            </a:r>
            <a:endParaRPr b="1"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590243"/>
            <a:ext cx="9034780" cy="478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addition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to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being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classified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qualitative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or</a:t>
            </a:r>
            <a:r>
              <a:rPr sz="2400" spc="90" dirty="0">
                <a:latin typeface="Times New Roman"/>
                <a:cs typeface="Times New Roman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quantitative</a:t>
            </a:r>
            <a:r>
              <a:rPr sz="2400" spc="-5" dirty="0">
                <a:latin typeface="Times New Roman"/>
                <a:cs typeface="Times New Roman"/>
              </a:rPr>
              <a:t>,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variables</a:t>
            </a:r>
            <a:r>
              <a:rPr sz="2400" spc="9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can</a:t>
            </a:r>
            <a:endParaRPr sz="2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be classified by how they are </a:t>
            </a:r>
            <a:r>
              <a:rPr sz="2400" i="1" dirty="0">
                <a:latin typeface="Times New Roman"/>
                <a:cs typeface="Times New Roman"/>
              </a:rPr>
              <a:t>categorized, counted, </a:t>
            </a:r>
            <a:r>
              <a:rPr sz="2400" i="1" spc="-5" dirty="0">
                <a:latin typeface="Times New Roman"/>
                <a:cs typeface="Times New Roman"/>
              </a:rPr>
              <a:t>or</a:t>
            </a:r>
            <a:r>
              <a:rPr sz="2400" i="1" spc="-105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measured</a:t>
            </a:r>
            <a:r>
              <a:rPr sz="2400" spc="-1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latin typeface="Times New Roman"/>
                <a:cs typeface="Times New Roman"/>
              </a:rPr>
              <a:t>For example</a:t>
            </a:r>
            <a:r>
              <a:rPr sz="2400" dirty="0">
                <a:latin typeface="Times New Roman"/>
                <a:cs typeface="Times New Roman"/>
              </a:rPr>
              <a:t>, can </a:t>
            </a:r>
            <a:r>
              <a:rPr sz="2400" spc="-5" dirty="0">
                <a:latin typeface="Times New Roman"/>
                <a:cs typeface="Times New Roman"/>
              </a:rPr>
              <a:t>the data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10" dirty="0">
                <a:latin typeface="Times New Roman"/>
                <a:cs typeface="Times New Roman"/>
              </a:rPr>
              <a:t>organized </a:t>
            </a:r>
            <a:r>
              <a:rPr sz="2400" spc="-5" dirty="0">
                <a:latin typeface="Times New Roman"/>
                <a:cs typeface="Times New Roman"/>
              </a:rPr>
              <a:t>into specific categories, </a:t>
            </a:r>
            <a:r>
              <a:rPr sz="2400" dirty="0">
                <a:latin typeface="Times New Roman"/>
                <a:cs typeface="Times New Roman"/>
              </a:rPr>
              <a:t>such </a:t>
            </a:r>
            <a:r>
              <a:rPr sz="2400" spc="-15" dirty="0">
                <a:latin typeface="Times New Roman"/>
                <a:cs typeface="Times New Roman"/>
              </a:rPr>
              <a:t>as </a:t>
            </a:r>
            <a:r>
              <a:rPr sz="2400" spc="5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area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residence </a:t>
            </a:r>
            <a:r>
              <a:rPr sz="2400" i="1" spc="-5" dirty="0">
                <a:latin typeface="Times New Roman"/>
                <a:cs typeface="Times New Roman"/>
              </a:rPr>
              <a:t>(rural, </a:t>
            </a:r>
            <a:r>
              <a:rPr sz="2400" i="1" dirty="0">
                <a:latin typeface="Times New Roman"/>
                <a:cs typeface="Times New Roman"/>
              </a:rPr>
              <a:t>suburban, or </a:t>
            </a:r>
            <a:r>
              <a:rPr sz="2400" i="1" spc="-5" dirty="0">
                <a:latin typeface="Times New Roman"/>
                <a:cs typeface="Times New Roman"/>
              </a:rPr>
              <a:t>urban)? </a:t>
            </a:r>
            <a:r>
              <a:rPr sz="2400" dirty="0">
                <a:latin typeface="Times New Roman"/>
                <a:cs typeface="Times New Roman"/>
              </a:rPr>
              <a:t>Can the data </a:t>
            </a:r>
            <a:r>
              <a:rPr sz="2400" spc="-5" dirty="0">
                <a:latin typeface="Times New Roman"/>
                <a:cs typeface="Times New Roman"/>
              </a:rPr>
              <a:t>values </a:t>
            </a:r>
            <a:r>
              <a:rPr sz="2400" spc="-15" dirty="0">
                <a:latin typeface="Times New Roman"/>
                <a:cs typeface="Times New Roman"/>
              </a:rPr>
              <a:t>be  </a:t>
            </a:r>
            <a:r>
              <a:rPr sz="2400" dirty="0">
                <a:latin typeface="Times New Roman"/>
                <a:cs typeface="Times New Roman"/>
              </a:rPr>
              <a:t>ranked, such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i="1" spc="-5" dirty="0">
                <a:latin typeface="Times New Roman"/>
                <a:cs typeface="Times New Roman"/>
              </a:rPr>
              <a:t>first place, </a:t>
            </a:r>
            <a:r>
              <a:rPr sz="2400" i="1" dirty="0">
                <a:latin typeface="Times New Roman"/>
                <a:cs typeface="Times New Roman"/>
              </a:rPr>
              <a:t>second </a:t>
            </a:r>
            <a:r>
              <a:rPr sz="2400" i="1" spc="-5" dirty="0">
                <a:latin typeface="Times New Roman"/>
                <a:cs typeface="Times New Roman"/>
              </a:rPr>
              <a:t>place, etc</a:t>
            </a:r>
            <a:r>
              <a:rPr sz="2400" spc="-5" dirty="0">
                <a:latin typeface="Times New Roman"/>
                <a:cs typeface="Times New Roman"/>
              </a:rPr>
              <a:t>.? Or </a:t>
            </a:r>
            <a:r>
              <a:rPr sz="2400" dirty="0">
                <a:latin typeface="Times New Roman"/>
                <a:cs typeface="Times New Roman"/>
              </a:rPr>
              <a:t>are the </a:t>
            </a:r>
            <a:r>
              <a:rPr sz="2400" spc="-5" dirty="0">
                <a:latin typeface="Times New Roman"/>
                <a:cs typeface="Times New Roman"/>
              </a:rPr>
              <a:t>values obtained  </a:t>
            </a:r>
            <a:r>
              <a:rPr sz="2400" dirty="0">
                <a:latin typeface="Times New Roman"/>
                <a:cs typeface="Times New Roman"/>
              </a:rPr>
              <a:t>from </a:t>
            </a:r>
            <a:r>
              <a:rPr sz="2400" spc="-5" dirty="0">
                <a:latin typeface="Times New Roman"/>
                <a:cs typeface="Times New Roman"/>
              </a:rPr>
              <a:t>measurement, </a:t>
            </a:r>
            <a:r>
              <a:rPr sz="2400" dirty="0">
                <a:latin typeface="Times New Roman"/>
                <a:cs typeface="Times New Roman"/>
              </a:rPr>
              <a:t>such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i="1" dirty="0">
                <a:latin typeface="Times New Roman"/>
                <a:cs typeface="Times New Roman"/>
              </a:rPr>
              <a:t>heights, </a:t>
            </a:r>
            <a:r>
              <a:rPr sz="2400" i="1" spc="-5" dirty="0">
                <a:latin typeface="Times New Roman"/>
                <a:cs typeface="Times New Roman"/>
              </a:rPr>
              <a:t>IQs, or</a:t>
            </a:r>
            <a:r>
              <a:rPr sz="2400" i="1" dirty="0">
                <a:latin typeface="Times New Roman"/>
                <a:cs typeface="Times New Roman"/>
              </a:rPr>
              <a:t> </a:t>
            </a:r>
            <a:r>
              <a:rPr sz="2400" i="1" spc="-10" dirty="0">
                <a:latin typeface="Times New Roman"/>
                <a:cs typeface="Times New Roman"/>
              </a:rPr>
              <a:t>temperature</a:t>
            </a:r>
            <a:r>
              <a:rPr sz="2400" spc="-10" dirty="0">
                <a:latin typeface="Times New Roman"/>
                <a:cs typeface="Times New Roman"/>
              </a:rPr>
              <a:t>?</a:t>
            </a:r>
            <a:endParaRPr sz="2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This type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classification — uses </a:t>
            </a:r>
            <a:r>
              <a:rPr sz="2400" b="1" spc="-5" dirty="0">
                <a:latin typeface="Times New Roman"/>
                <a:cs typeface="Times New Roman"/>
              </a:rPr>
              <a:t>measurement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scales</a:t>
            </a:r>
            <a:endParaRPr sz="2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400" b="1" spc="-15" dirty="0">
                <a:latin typeface="Times New Roman"/>
                <a:cs typeface="Times New Roman"/>
              </a:rPr>
              <a:t>There </a:t>
            </a:r>
            <a:r>
              <a:rPr sz="2400" b="1" spc="-20" dirty="0">
                <a:latin typeface="Times New Roman"/>
                <a:cs typeface="Times New Roman"/>
              </a:rPr>
              <a:t>are </a:t>
            </a:r>
            <a:r>
              <a:rPr sz="2400" b="1" dirty="0">
                <a:latin typeface="Times New Roman"/>
                <a:cs typeface="Times New Roman"/>
              </a:rPr>
              <a:t>four level of </a:t>
            </a:r>
            <a:r>
              <a:rPr sz="2400" b="1" spc="-5" dirty="0">
                <a:latin typeface="Times New Roman"/>
                <a:cs typeface="Times New Roman"/>
              </a:rPr>
              <a:t>measurement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scales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Nominal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 algn="just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Ordinal</a:t>
            </a:r>
          </a:p>
          <a:p>
            <a:pPr marL="355600" indent="-342900" algn="just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Interval</a:t>
            </a:r>
          </a:p>
          <a:p>
            <a:pPr marL="355600" indent="-342900" algn="just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Ratio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5402" y="1073977"/>
            <a:ext cx="9252201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979">
              <a:lnSpc>
                <a:spcPct val="100000"/>
              </a:lnSpc>
              <a:spcBef>
                <a:spcPts val="95"/>
              </a:spcBef>
            </a:pPr>
            <a:r>
              <a:rPr sz="3600" dirty="0"/>
              <a:t>Levels </a:t>
            </a:r>
            <a:r>
              <a:rPr sz="3600" spc="-5" dirty="0"/>
              <a:t>of</a:t>
            </a:r>
            <a:r>
              <a:rPr sz="3600" spc="-45" dirty="0"/>
              <a:t> </a:t>
            </a:r>
            <a:r>
              <a:rPr sz="3600" spc="-5" dirty="0" smtClean="0"/>
              <a:t>Measurements</a:t>
            </a:r>
            <a:r>
              <a:rPr lang="en-GB" sz="3600" spc="-5" dirty="0" smtClean="0"/>
              <a:t/>
            </a:r>
            <a:br>
              <a:rPr lang="en-GB" sz="3600" spc="-5" dirty="0" smtClean="0"/>
            </a:br>
            <a:endParaRPr sz="3600"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650619"/>
            <a:ext cx="903605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5600" algn="l"/>
              </a:tabLst>
            </a:pPr>
            <a:r>
              <a:rPr sz="24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Nominal </a:t>
            </a:r>
            <a:r>
              <a:rPr sz="2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Level </a:t>
            </a:r>
            <a:r>
              <a:rPr sz="24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Measurement</a:t>
            </a:r>
            <a:r>
              <a:rPr sz="2400" spc="-5" dirty="0">
                <a:solidFill>
                  <a:srgbClr val="0000FF"/>
                </a:solidFill>
                <a:latin typeface="Times New Roman"/>
                <a:cs typeface="Times New Roman"/>
              </a:rPr>
              <a:t>: </a:t>
            </a:r>
            <a:r>
              <a:rPr sz="2400" spc="-5" dirty="0">
                <a:latin typeface="Times New Roman"/>
                <a:cs typeface="Times New Roman"/>
              </a:rPr>
              <a:t>Applies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5" dirty="0">
                <a:latin typeface="Times New Roman"/>
                <a:cs typeface="Times New Roman"/>
              </a:rPr>
              <a:t>data that consist </a:t>
            </a:r>
            <a:r>
              <a:rPr sz="2400" dirty="0">
                <a:latin typeface="Times New Roman"/>
                <a:cs typeface="Times New Roman"/>
              </a:rPr>
              <a:t>of  </a:t>
            </a:r>
            <a:r>
              <a:rPr sz="2400" spc="-5" dirty="0">
                <a:latin typeface="Times New Roman"/>
                <a:cs typeface="Times New Roman"/>
              </a:rPr>
              <a:t>names, labels,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categories. There </a:t>
            </a:r>
            <a:r>
              <a:rPr sz="2400" dirty="0">
                <a:latin typeface="Times New Roman"/>
                <a:cs typeface="Times New Roman"/>
              </a:rPr>
              <a:t>are </a:t>
            </a:r>
            <a:r>
              <a:rPr sz="2400" spc="-5" dirty="0">
                <a:latin typeface="Times New Roman"/>
                <a:cs typeface="Times New Roman"/>
              </a:rPr>
              <a:t>no implied criteria by which </a:t>
            </a:r>
            <a:r>
              <a:rPr sz="2400" dirty="0">
                <a:latin typeface="Times New Roman"/>
                <a:cs typeface="Times New Roman"/>
              </a:rPr>
              <a:t>the  data can be ordered from </a:t>
            </a:r>
            <a:r>
              <a:rPr sz="2400" spc="-5" dirty="0">
                <a:latin typeface="Times New Roman"/>
                <a:cs typeface="Times New Roman"/>
              </a:rPr>
              <a:t>smallest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largest.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Clr>
                <a:srgbClr val="0000FF"/>
              </a:buClr>
              <a:buFont typeface="Wingdings"/>
              <a:buChar char=""/>
            </a:pPr>
            <a:endParaRPr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00FF"/>
              </a:buClr>
              <a:buFont typeface="Wingdings"/>
              <a:buChar char=""/>
            </a:pP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Examples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  <a:p>
            <a:pPr marL="299085" marR="151765" indent="-287020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Classifying NGUC </a:t>
            </a:r>
            <a:r>
              <a:rPr sz="2400" dirty="0">
                <a:latin typeface="Times New Roman"/>
                <a:cs typeface="Times New Roman"/>
              </a:rPr>
              <a:t>lecturers according to subject taught (English,</a:t>
            </a:r>
            <a:r>
              <a:rPr sz="2400" spc="-1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BA,  </a:t>
            </a:r>
            <a:r>
              <a:rPr sz="2400" dirty="0">
                <a:latin typeface="Times New Roman"/>
                <a:cs typeface="Times New Roman"/>
              </a:rPr>
              <a:t>Statistics or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mathematics)</a:t>
            </a:r>
            <a:endParaRPr sz="2400" dirty="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Courier New"/>
              <a:buChar char="o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Classifying Students in a class as </a:t>
            </a:r>
            <a:r>
              <a:rPr sz="2400" spc="-5" dirty="0">
                <a:latin typeface="Times New Roman"/>
                <a:cs typeface="Times New Roman"/>
              </a:rPr>
              <a:t>male 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female</a:t>
            </a:r>
            <a:endParaRPr sz="2400" dirty="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Courier New"/>
              <a:buChar char="o"/>
              <a:tabLst>
                <a:tab pos="299720" algn="l"/>
              </a:tabLst>
            </a:pPr>
            <a:r>
              <a:rPr sz="2400" dirty="0">
                <a:latin typeface="Times New Roman"/>
                <a:cs typeface="Times New Roman"/>
              </a:rPr>
              <a:t>Marital status </a:t>
            </a:r>
            <a:r>
              <a:rPr sz="2400" spc="-5" dirty="0">
                <a:latin typeface="Times New Roman"/>
                <a:cs typeface="Times New Roman"/>
              </a:rPr>
              <a:t>(single, married,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divorced)</a:t>
            </a:r>
          </a:p>
          <a:p>
            <a:pPr marL="12700">
              <a:lnSpc>
                <a:spcPct val="100000"/>
              </a:lnSpc>
            </a:pPr>
            <a:r>
              <a:rPr sz="2400" dirty="0">
                <a:latin typeface="Courier New"/>
                <a:cs typeface="Courier New"/>
              </a:rPr>
              <a:t>o</a:t>
            </a:r>
            <a:r>
              <a:rPr sz="2400" spc="-745" dirty="0">
                <a:latin typeface="Courier New"/>
                <a:cs typeface="Courier New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industry type </a:t>
            </a:r>
            <a:r>
              <a:rPr sz="2400" spc="-5" dirty="0">
                <a:latin typeface="Times New Roman"/>
                <a:cs typeface="Times New Roman"/>
              </a:rPr>
              <a:t>(manufacturing, </a:t>
            </a:r>
            <a:r>
              <a:rPr sz="2400" dirty="0">
                <a:latin typeface="Times New Roman"/>
                <a:cs typeface="Times New Roman"/>
              </a:rPr>
              <a:t>financial, agriculture, </a:t>
            </a:r>
            <a:r>
              <a:rPr sz="2400" spc="5" dirty="0">
                <a:latin typeface="Times New Roman"/>
                <a:cs typeface="Times New Roman"/>
              </a:rPr>
              <a:t>etc.)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936" y="753313"/>
            <a:ext cx="59378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Example of Nominal</a:t>
            </a:r>
            <a:r>
              <a:rPr spc="5" dirty="0"/>
              <a:t> </a:t>
            </a:r>
            <a:r>
              <a:rPr spc="-5" dirty="0"/>
              <a:t>Scales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13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5111496" y="2502407"/>
            <a:ext cx="5633085" cy="1880870"/>
          </a:xfrm>
          <a:custGeom>
            <a:avLst/>
            <a:gdLst/>
            <a:ahLst/>
            <a:cxnLst/>
            <a:rect l="l" t="t" r="r" b="b"/>
            <a:pathLst>
              <a:path w="5633084" h="1880870">
                <a:moveTo>
                  <a:pt x="5632704" y="1351800"/>
                </a:moveTo>
                <a:lnTo>
                  <a:pt x="0" y="1351800"/>
                </a:lnTo>
                <a:lnTo>
                  <a:pt x="0" y="1880616"/>
                </a:lnTo>
                <a:lnTo>
                  <a:pt x="5632704" y="1880616"/>
                </a:lnTo>
                <a:lnTo>
                  <a:pt x="5632704" y="1351800"/>
                </a:lnTo>
                <a:close/>
              </a:path>
              <a:path w="5633084" h="1880870">
                <a:moveTo>
                  <a:pt x="5632704" y="0"/>
                </a:moveTo>
                <a:lnTo>
                  <a:pt x="0" y="0"/>
                </a:lnTo>
                <a:lnTo>
                  <a:pt x="0" y="822960"/>
                </a:lnTo>
                <a:lnTo>
                  <a:pt x="0" y="1351788"/>
                </a:lnTo>
                <a:lnTo>
                  <a:pt x="5632704" y="1351788"/>
                </a:lnTo>
                <a:lnTo>
                  <a:pt x="5632704" y="822960"/>
                </a:lnTo>
                <a:lnTo>
                  <a:pt x="56327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24635" y="1967229"/>
          <a:ext cx="9213850" cy="24094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0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3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82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latin typeface="Carlito"/>
                          <a:cs typeface="Carlito"/>
                        </a:rPr>
                        <a:t>Question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latin typeface="Carlito"/>
                          <a:cs typeface="Carlito"/>
                        </a:rPr>
                        <a:t>Response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9"/>
                        </a:spcBef>
                      </a:pPr>
                      <a:r>
                        <a:rPr sz="2400" spc="-5" dirty="0">
                          <a:latin typeface="Carlito"/>
                          <a:cs typeface="Carlito"/>
                        </a:rPr>
                        <a:t>Do </a:t>
                      </a:r>
                      <a:r>
                        <a:rPr sz="2400" dirty="0">
                          <a:latin typeface="Carlito"/>
                          <a:cs typeface="Carlito"/>
                        </a:rPr>
                        <a:t>you 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currently have</a:t>
                      </a:r>
                      <a:r>
                        <a:rPr sz="2400" spc="-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dirty="0">
                          <a:latin typeface="Carlito"/>
                          <a:cs typeface="Carlito"/>
                        </a:rPr>
                        <a:t>a</a:t>
                      </a:r>
                      <a:endParaRPr sz="2400">
                        <a:latin typeface="Carlito"/>
                        <a:cs typeface="Carlito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2400" spc="-5" dirty="0">
                          <a:latin typeface="Carlito"/>
                          <a:cs typeface="Carlito"/>
                        </a:rPr>
                        <a:t>profile on</a:t>
                      </a:r>
                      <a:r>
                        <a:rPr sz="24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Facebook?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7540">
                        <a:lnSpc>
                          <a:spcPct val="100000"/>
                        </a:lnSpc>
                        <a:spcBef>
                          <a:spcPts val="209"/>
                        </a:spcBef>
                        <a:tabLst>
                          <a:tab pos="1878330" algn="l"/>
                        </a:tabLst>
                      </a:pPr>
                      <a:r>
                        <a:rPr sz="2400" spc="-5" dirty="0">
                          <a:latin typeface="Carlito"/>
                          <a:cs typeface="Carlito"/>
                        </a:rPr>
                        <a:t>Yes	No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6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82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spc="-5" dirty="0">
                          <a:latin typeface="Carlito"/>
                          <a:cs typeface="Carlito"/>
                        </a:rPr>
                        <a:t>Types of</a:t>
                      </a:r>
                      <a:r>
                        <a:rPr sz="24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investment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42240" algn="ctr">
                        <a:lnSpc>
                          <a:spcPct val="100000"/>
                        </a:lnSpc>
                        <a:spcBef>
                          <a:spcPts val="210"/>
                        </a:spcBef>
                        <a:tabLst>
                          <a:tab pos="1214755" algn="l"/>
                          <a:tab pos="2340610" algn="l"/>
                          <a:tab pos="3538854" algn="l"/>
                        </a:tabLst>
                      </a:pPr>
                      <a:r>
                        <a:rPr sz="2400" spc="-5" dirty="0">
                          <a:latin typeface="Carlito"/>
                          <a:cs typeface="Carlito"/>
                        </a:rPr>
                        <a:t>Stock	</a:t>
                      </a:r>
                      <a:r>
                        <a:rPr sz="2400" dirty="0">
                          <a:latin typeface="Carlito"/>
                          <a:cs typeface="Carlito"/>
                        </a:rPr>
                        <a:t>Bond	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Other	None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82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2400" dirty="0">
                          <a:latin typeface="Carlito"/>
                          <a:cs typeface="Carlito"/>
                        </a:rPr>
                        <a:t>Internet 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Email</a:t>
                      </a:r>
                      <a:r>
                        <a:rPr sz="2400" spc="-4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Provider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64490">
                        <a:lnSpc>
                          <a:spcPct val="100000"/>
                        </a:lnSpc>
                        <a:spcBef>
                          <a:spcPts val="210"/>
                        </a:spcBef>
                        <a:tabLst>
                          <a:tab pos="1427480" algn="l"/>
                          <a:tab pos="3427729" algn="l"/>
                          <a:tab pos="4613910" algn="l"/>
                        </a:tabLst>
                      </a:pPr>
                      <a:r>
                        <a:rPr sz="2400" dirty="0">
                          <a:latin typeface="Carlito"/>
                          <a:cs typeface="Carlito"/>
                        </a:rPr>
                        <a:t>Gmail	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Windows </a:t>
                      </a:r>
                      <a:r>
                        <a:rPr sz="2400" dirty="0">
                          <a:latin typeface="Carlito"/>
                          <a:cs typeface="Carlito"/>
                        </a:rPr>
                        <a:t>live	</a:t>
                      </a:r>
                      <a:r>
                        <a:rPr sz="2400" spc="-5" dirty="0">
                          <a:latin typeface="Carlito"/>
                          <a:cs typeface="Carlito"/>
                        </a:rPr>
                        <a:t>Yahoo	Others</a:t>
                      </a:r>
                      <a:endParaRPr sz="2400">
                        <a:latin typeface="Carlito"/>
                        <a:cs typeface="Carlito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5181600" y="2625851"/>
            <a:ext cx="4438015" cy="1583690"/>
          </a:xfrm>
          <a:custGeom>
            <a:avLst/>
            <a:gdLst/>
            <a:ahLst/>
            <a:cxnLst/>
            <a:rect l="l" t="t" r="r" b="b"/>
            <a:pathLst>
              <a:path w="4438015" h="1583689">
                <a:moveTo>
                  <a:pt x="262127" y="228600"/>
                </a:moveTo>
                <a:lnTo>
                  <a:pt x="490727" y="228600"/>
                </a:lnTo>
                <a:lnTo>
                  <a:pt x="490727" y="0"/>
                </a:lnTo>
                <a:lnTo>
                  <a:pt x="262127" y="0"/>
                </a:lnTo>
                <a:lnTo>
                  <a:pt x="262127" y="228600"/>
                </a:lnTo>
                <a:close/>
              </a:path>
              <a:path w="4438015" h="1583689">
                <a:moveTo>
                  <a:pt x="1507235" y="233172"/>
                </a:moveTo>
                <a:lnTo>
                  <a:pt x="1735835" y="233172"/>
                </a:lnTo>
                <a:lnTo>
                  <a:pt x="1735835" y="4572"/>
                </a:lnTo>
                <a:lnTo>
                  <a:pt x="1507235" y="4572"/>
                </a:lnTo>
                <a:lnTo>
                  <a:pt x="1507235" y="233172"/>
                </a:lnTo>
                <a:close/>
              </a:path>
              <a:path w="4438015" h="1583689">
                <a:moveTo>
                  <a:pt x="304800" y="1031748"/>
                </a:moveTo>
                <a:lnTo>
                  <a:pt x="533400" y="1031748"/>
                </a:lnTo>
                <a:lnTo>
                  <a:pt x="533400" y="803148"/>
                </a:lnTo>
                <a:lnTo>
                  <a:pt x="304800" y="803148"/>
                </a:lnTo>
                <a:lnTo>
                  <a:pt x="304800" y="1031748"/>
                </a:lnTo>
                <a:close/>
              </a:path>
              <a:path w="4438015" h="1583689">
                <a:moveTo>
                  <a:pt x="1507235" y="1031748"/>
                </a:moveTo>
                <a:lnTo>
                  <a:pt x="1735835" y="1031748"/>
                </a:lnTo>
                <a:lnTo>
                  <a:pt x="1735835" y="803148"/>
                </a:lnTo>
                <a:lnTo>
                  <a:pt x="1507235" y="803148"/>
                </a:lnTo>
                <a:lnTo>
                  <a:pt x="1507235" y="1031748"/>
                </a:lnTo>
                <a:close/>
              </a:path>
              <a:path w="4438015" h="1583689">
                <a:moveTo>
                  <a:pt x="2596896" y="1031748"/>
                </a:moveTo>
                <a:lnTo>
                  <a:pt x="2825496" y="1031748"/>
                </a:lnTo>
                <a:lnTo>
                  <a:pt x="2825496" y="803148"/>
                </a:lnTo>
                <a:lnTo>
                  <a:pt x="2596896" y="803148"/>
                </a:lnTo>
                <a:lnTo>
                  <a:pt x="2596896" y="1031748"/>
                </a:lnTo>
                <a:close/>
              </a:path>
              <a:path w="4438015" h="1583689">
                <a:moveTo>
                  <a:pt x="3851148" y="1031748"/>
                </a:moveTo>
                <a:lnTo>
                  <a:pt x="4079748" y="1031748"/>
                </a:lnTo>
                <a:lnTo>
                  <a:pt x="4079748" y="803148"/>
                </a:lnTo>
                <a:lnTo>
                  <a:pt x="3851148" y="803148"/>
                </a:lnTo>
                <a:lnTo>
                  <a:pt x="3851148" y="1031748"/>
                </a:lnTo>
                <a:close/>
              </a:path>
              <a:path w="4438015" h="1583689">
                <a:moveTo>
                  <a:pt x="0" y="1559052"/>
                </a:moveTo>
                <a:lnTo>
                  <a:pt x="228600" y="1559052"/>
                </a:lnTo>
                <a:lnTo>
                  <a:pt x="228600" y="1330452"/>
                </a:lnTo>
                <a:lnTo>
                  <a:pt x="0" y="1330452"/>
                </a:lnTo>
                <a:lnTo>
                  <a:pt x="0" y="1559052"/>
                </a:lnTo>
                <a:close/>
              </a:path>
              <a:path w="4438015" h="1583689">
                <a:moveTo>
                  <a:pt x="1066800" y="1559052"/>
                </a:moveTo>
                <a:lnTo>
                  <a:pt x="1295400" y="1559052"/>
                </a:lnTo>
                <a:lnTo>
                  <a:pt x="1295400" y="1330452"/>
                </a:lnTo>
                <a:lnTo>
                  <a:pt x="1066800" y="1330452"/>
                </a:lnTo>
                <a:lnTo>
                  <a:pt x="1066800" y="1559052"/>
                </a:lnTo>
                <a:close/>
              </a:path>
              <a:path w="4438015" h="1583689">
                <a:moveTo>
                  <a:pt x="3086100" y="1583436"/>
                </a:moveTo>
                <a:lnTo>
                  <a:pt x="3314700" y="1583436"/>
                </a:lnTo>
                <a:lnTo>
                  <a:pt x="3314700" y="1354836"/>
                </a:lnTo>
                <a:lnTo>
                  <a:pt x="3086100" y="1354836"/>
                </a:lnTo>
                <a:lnTo>
                  <a:pt x="3086100" y="1583436"/>
                </a:lnTo>
                <a:close/>
              </a:path>
              <a:path w="4438015" h="1583689">
                <a:moveTo>
                  <a:pt x="4209288" y="1583436"/>
                </a:moveTo>
                <a:lnTo>
                  <a:pt x="4437888" y="1583436"/>
                </a:lnTo>
                <a:lnTo>
                  <a:pt x="4437888" y="1354836"/>
                </a:lnTo>
                <a:lnTo>
                  <a:pt x="4209288" y="1354836"/>
                </a:lnTo>
                <a:lnTo>
                  <a:pt x="4209288" y="158343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39692" y="753313"/>
            <a:ext cx="52736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Levels </a:t>
            </a:r>
            <a:r>
              <a:rPr spc="-5" dirty="0"/>
              <a:t>of</a:t>
            </a:r>
            <a:r>
              <a:rPr spc="-45" dirty="0"/>
              <a:t> </a:t>
            </a:r>
            <a:r>
              <a:rPr spc="-5" dirty="0"/>
              <a:t>Measurements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650619"/>
            <a:ext cx="903478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355600" algn="l"/>
              </a:tabLst>
            </a:pP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Ordinal Level </a:t>
            </a:r>
            <a:r>
              <a:rPr sz="24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2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Measurement: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Applies to </a:t>
            </a:r>
            <a:r>
              <a:rPr sz="2400" spc="-5" dirty="0">
                <a:latin typeface="Times New Roman"/>
                <a:cs typeface="Times New Roman"/>
              </a:rPr>
              <a:t>data </a:t>
            </a:r>
            <a:r>
              <a:rPr sz="2400" dirty="0">
                <a:latin typeface="Times New Roman"/>
                <a:cs typeface="Times New Roman"/>
              </a:rPr>
              <a:t>that </a:t>
            </a:r>
            <a:r>
              <a:rPr sz="2400" spc="-5" dirty="0">
                <a:latin typeface="Times New Roman"/>
                <a:cs typeface="Times New Roman"/>
              </a:rPr>
              <a:t>can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" dirty="0">
                <a:latin typeface="Times New Roman"/>
                <a:cs typeface="Times New Roman"/>
              </a:rPr>
              <a:t>arranged 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25" dirty="0">
                <a:latin typeface="Times New Roman"/>
                <a:cs typeface="Times New Roman"/>
              </a:rPr>
              <a:t>order. </a:t>
            </a:r>
            <a:r>
              <a:rPr sz="2400" spc="-15" dirty="0">
                <a:latin typeface="Times New Roman"/>
                <a:cs typeface="Times New Roman"/>
              </a:rPr>
              <a:t>However, </a:t>
            </a:r>
            <a:r>
              <a:rPr sz="2400" spc="-10" dirty="0">
                <a:latin typeface="Times New Roman"/>
                <a:cs typeface="Times New Roman"/>
              </a:rPr>
              <a:t>differences </a:t>
            </a:r>
            <a:r>
              <a:rPr sz="2400" spc="-5" dirty="0">
                <a:latin typeface="Times New Roman"/>
                <a:cs typeface="Times New Roman"/>
              </a:rPr>
              <a:t>between data values either cannot </a:t>
            </a:r>
            <a:r>
              <a:rPr sz="2400" spc="-15" dirty="0">
                <a:latin typeface="Times New Roman"/>
                <a:cs typeface="Times New Roman"/>
              </a:rPr>
              <a:t>be  </a:t>
            </a:r>
            <a:r>
              <a:rPr sz="2400" spc="-5" dirty="0">
                <a:latin typeface="Times New Roman"/>
                <a:cs typeface="Times New Roman"/>
              </a:rPr>
              <a:t>determined </a:t>
            </a:r>
            <a:r>
              <a:rPr sz="2400" dirty="0">
                <a:latin typeface="Times New Roman"/>
                <a:cs typeface="Times New Roman"/>
              </a:rPr>
              <a:t>or are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meaningless.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00FF"/>
              </a:buClr>
              <a:buFont typeface="Wingdings"/>
              <a:buChar char="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Examples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Courier New"/>
              <a:buChar char="o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Ranking </a:t>
            </a:r>
            <a:r>
              <a:rPr sz="2400" dirty="0">
                <a:latin typeface="Times New Roman"/>
                <a:cs typeface="Times New Roman"/>
              </a:rPr>
              <a:t>students in a class as </a:t>
            </a:r>
            <a:r>
              <a:rPr sz="2400" spc="-5" dirty="0">
                <a:latin typeface="Times New Roman"/>
                <a:cs typeface="Times New Roman"/>
              </a:rPr>
              <a:t>first, </a:t>
            </a:r>
            <a:r>
              <a:rPr sz="2400" dirty="0">
                <a:latin typeface="Times New Roman"/>
                <a:cs typeface="Times New Roman"/>
              </a:rPr>
              <a:t>second, third, </a:t>
            </a:r>
            <a:r>
              <a:rPr sz="2400" spc="-5" dirty="0">
                <a:latin typeface="Times New Roman"/>
                <a:cs typeface="Times New Roman"/>
              </a:rPr>
              <a:t>fourth </a:t>
            </a:r>
            <a:r>
              <a:rPr sz="2400" dirty="0">
                <a:latin typeface="Times New Roman"/>
                <a:cs typeface="Times New Roman"/>
              </a:rPr>
              <a:t>and so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Guest </a:t>
            </a:r>
            <a:r>
              <a:rPr sz="2400" dirty="0">
                <a:latin typeface="Times New Roman"/>
                <a:cs typeface="Times New Roman"/>
              </a:rPr>
              <a:t>speaking </a:t>
            </a:r>
            <a:r>
              <a:rPr sz="2400" spc="-10" dirty="0">
                <a:latin typeface="Times New Roman"/>
                <a:cs typeface="Times New Roman"/>
              </a:rPr>
              <a:t>my </a:t>
            </a:r>
            <a:r>
              <a:rPr sz="2400" dirty="0">
                <a:latin typeface="Times New Roman"/>
                <a:cs typeface="Times New Roman"/>
              </a:rPr>
              <a:t>be ranked </a:t>
            </a:r>
            <a:r>
              <a:rPr sz="2400" spc="-5" dirty="0">
                <a:latin typeface="Times New Roman"/>
                <a:cs typeface="Times New Roman"/>
              </a:rPr>
              <a:t>as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superior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Ordinal scales </a:t>
            </a:r>
            <a:r>
              <a:rPr sz="2400" dirty="0">
                <a:latin typeface="Times New Roman"/>
                <a:cs typeface="Times New Roman"/>
              </a:rPr>
              <a:t>can </a:t>
            </a:r>
            <a:r>
              <a:rPr sz="2400" spc="-5" dirty="0">
                <a:latin typeface="Times New Roman"/>
                <a:cs typeface="Times New Roman"/>
              </a:rPr>
              <a:t>also </a:t>
            </a:r>
            <a:r>
              <a:rPr sz="2400" dirty="0">
                <a:latin typeface="Times New Roman"/>
                <a:cs typeface="Times New Roman"/>
              </a:rPr>
              <a:t>use </a:t>
            </a:r>
            <a:r>
              <a:rPr sz="2400" spc="-5" dirty="0">
                <a:latin typeface="Times New Roman"/>
                <a:cs typeface="Times New Roman"/>
              </a:rPr>
              <a:t>attribute </a:t>
            </a:r>
            <a:r>
              <a:rPr sz="2400" dirty="0">
                <a:latin typeface="Times New Roman"/>
                <a:cs typeface="Times New Roman"/>
              </a:rPr>
              <a:t>labels such as </a:t>
            </a:r>
            <a:r>
              <a:rPr sz="2400" i="1" spc="-5" dirty="0">
                <a:latin typeface="Times New Roman"/>
                <a:cs typeface="Times New Roman"/>
              </a:rPr>
              <a:t>“bad”, “medium”, </a:t>
            </a:r>
            <a:r>
              <a:rPr sz="2400" i="1" spc="59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and </a:t>
            </a:r>
            <a:r>
              <a:rPr sz="2400" i="1" spc="-5" dirty="0">
                <a:latin typeface="Times New Roman"/>
                <a:cs typeface="Times New Roman"/>
              </a:rPr>
              <a:t>“good”</a:t>
            </a:r>
            <a:r>
              <a:rPr sz="2400" spc="-5" dirty="0">
                <a:latin typeface="Times New Roman"/>
                <a:cs typeface="Times New Roman"/>
              </a:rPr>
              <a:t>,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b="1" spc="-10" dirty="0">
                <a:latin typeface="Times New Roman"/>
                <a:cs typeface="Times New Roman"/>
              </a:rPr>
              <a:t>"strongly </a:t>
            </a:r>
            <a:r>
              <a:rPr sz="2400" b="1" spc="-5" dirty="0">
                <a:latin typeface="Times New Roman"/>
                <a:cs typeface="Times New Roman"/>
              </a:rPr>
              <a:t>dissatisfied", "somewhat </a:t>
            </a:r>
            <a:r>
              <a:rPr sz="2400" b="1" dirty="0">
                <a:latin typeface="Times New Roman"/>
                <a:cs typeface="Times New Roman"/>
              </a:rPr>
              <a:t>dissatisfied",  "neutral", or </a:t>
            </a:r>
            <a:r>
              <a:rPr sz="2400" b="1" spc="-5" dirty="0">
                <a:latin typeface="Times New Roman"/>
                <a:cs typeface="Times New Roman"/>
              </a:rPr>
              <a:t>"somewhat </a:t>
            </a:r>
            <a:r>
              <a:rPr sz="2400" b="1" dirty="0">
                <a:latin typeface="Times New Roman"/>
                <a:cs typeface="Times New Roman"/>
              </a:rPr>
              <a:t>satisfied", </a:t>
            </a:r>
            <a:r>
              <a:rPr sz="2400" b="1" spc="-5" dirty="0">
                <a:latin typeface="Times New Roman"/>
                <a:cs typeface="Times New Roman"/>
              </a:rPr>
              <a:t>and </a:t>
            </a:r>
            <a:r>
              <a:rPr sz="2400" b="1" spc="-10" dirty="0">
                <a:latin typeface="Times New Roman"/>
                <a:cs typeface="Times New Roman"/>
              </a:rPr>
              <a:t>"strongly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satisfied”.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7246" y="753313"/>
            <a:ext cx="57975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Example </a:t>
            </a:r>
            <a:r>
              <a:rPr dirty="0"/>
              <a:t>of </a:t>
            </a:r>
            <a:r>
              <a:rPr spc="-5" dirty="0"/>
              <a:t>Ordinal</a:t>
            </a:r>
            <a:r>
              <a:rPr spc="-40" dirty="0"/>
              <a:t> </a:t>
            </a:r>
            <a:r>
              <a:rPr dirty="0"/>
              <a:t>Scales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15</a:t>
            </a:fld>
            <a:endParaRPr spc="-5"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24635" y="1967229"/>
          <a:ext cx="9001125" cy="35538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7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3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82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b="1" spc="-10" dirty="0">
                          <a:latin typeface="Carlito"/>
                          <a:cs typeface="Carlito"/>
                        </a:rPr>
                        <a:t>Question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b="1" spc="-5" dirty="0">
                          <a:latin typeface="Carlito"/>
                          <a:cs typeface="Carlito"/>
                        </a:rPr>
                        <a:t>Response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82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Student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class</a:t>
                      </a:r>
                      <a:r>
                        <a:rPr sz="2200" spc="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designation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Freshman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– Sophomore - Junior -</a:t>
                      </a:r>
                      <a:r>
                        <a:rPr sz="2200" spc="6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Senior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Product</a:t>
                      </a:r>
                      <a:r>
                        <a:rPr sz="22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satisfaction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606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Very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unsatisfied -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Fairly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unsatisfied -  Neutral - 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Fairly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satisfied - Very</a:t>
                      </a:r>
                      <a:r>
                        <a:rPr sz="2200" spc="7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satisfied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Faculty</a:t>
                      </a:r>
                      <a:r>
                        <a:rPr sz="2200" spc="-1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rank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Professor - Associate Professor</a:t>
                      </a:r>
                      <a:r>
                        <a:rPr sz="2200" spc="3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-</a:t>
                      </a:r>
                      <a:endParaRPr sz="2200">
                        <a:latin typeface="Carlito"/>
                        <a:cs typeface="Carlito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Assistant Professor -</a:t>
                      </a:r>
                      <a:r>
                        <a:rPr sz="220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Instructor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82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spc="-10" dirty="0">
                          <a:latin typeface="Carlito"/>
                          <a:cs typeface="Carlito"/>
                        </a:rPr>
                        <a:t>Student</a:t>
                      </a:r>
                      <a:r>
                        <a:rPr sz="2200" spc="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grades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spc="-5" dirty="0">
                          <a:latin typeface="Carlito"/>
                          <a:cs typeface="Carlito"/>
                        </a:rPr>
                        <a:t>A - B - C - D -</a:t>
                      </a:r>
                      <a:r>
                        <a:rPr sz="2200" spc="5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200" spc="-5" dirty="0">
                          <a:latin typeface="Carlito"/>
                          <a:cs typeface="Carlito"/>
                        </a:rPr>
                        <a:t>F</a:t>
                      </a:r>
                      <a:endParaRPr sz="2200">
                        <a:latin typeface="Carlito"/>
                        <a:cs typeface="Carlito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1092" y="753313"/>
            <a:ext cx="573290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5" dirty="0"/>
              <a:t>Levels </a:t>
            </a:r>
            <a:r>
              <a:rPr b="1" spc="-5" dirty="0" smtClean="0"/>
              <a:t>of</a:t>
            </a:r>
            <a:r>
              <a:rPr lang="en-GB" b="1" spc="-5" dirty="0" smtClean="0"/>
              <a:t> </a:t>
            </a:r>
            <a:r>
              <a:rPr b="1" spc="-5" dirty="0" smtClean="0"/>
              <a:t>Measurements</a:t>
            </a:r>
            <a:endParaRPr b="1"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781378"/>
            <a:ext cx="903478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Interval</a:t>
            </a:r>
            <a:r>
              <a:rPr sz="2400" b="1" u="heavy" spc="7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Level</a:t>
            </a:r>
            <a:r>
              <a:rPr sz="2400" b="1" u="heavy" spc="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of</a:t>
            </a:r>
            <a:r>
              <a:rPr sz="2400" b="1" u="heavy" spc="8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Measurement</a:t>
            </a:r>
            <a:r>
              <a:rPr sz="2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r>
              <a:rPr sz="2400" b="1" spc="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Applies</a:t>
            </a:r>
            <a:r>
              <a:rPr sz="2400" spc="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data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that</a:t>
            </a:r>
            <a:r>
              <a:rPr sz="2400" spc="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can</a:t>
            </a:r>
            <a:r>
              <a:rPr sz="2400" spc="7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be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arranged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in</a:t>
            </a:r>
            <a:endParaRPr sz="2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400" spc="-25" dirty="0">
                <a:latin typeface="Times New Roman"/>
                <a:cs typeface="Times New Roman"/>
              </a:rPr>
              <a:t>order. </a:t>
            </a:r>
            <a:r>
              <a:rPr sz="2400" dirty="0">
                <a:latin typeface="Times New Roman"/>
                <a:cs typeface="Times New Roman"/>
              </a:rPr>
              <a:t>In addition, </a:t>
            </a:r>
            <a:r>
              <a:rPr sz="2400" spc="-5" dirty="0">
                <a:latin typeface="Times New Roman"/>
                <a:cs typeface="Times New Roman"/>
              </a:rPr>
              <a:t>differences </a:t>
            </a:r>
            <a:r>
              <a:rPr sz="2400" dirty="0">
                <a:latin typeface="Times New Roman"/>
                <a:cs typeface="Times New Roman"/>
              </a:rPr>
              <a:t>between data values are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meaningful.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Examples</a:t>
            </a:r>
            <a:r>
              <a:rPr sz="2400" dirty="0">
                <a:latin typeface="Times New Roman"/>
                <a:cs typeface="Times New Roman"/>
              </a:rPr>
              <a:t>:</a:t>
            </a:r>
          </a:p>
          <a:p>
            <a:pPr marL="299085" indent="-287020">
              <a:lnSpc>
                <a:spcPct val="100000"/>
              </a:lnSpc>
              <a:buFont typeface="Courier New"/>
              <a:buChar char="o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IQ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test</a:t>
            </a:r>
          </a:p>
          <a:p>
            <a:pPr marL="299085" marR="5715" indent="-287020">
              <a:lnSpc>
                <a:spcPct val="100000"/>
              </a:lnSpc>
              <a:buFont typeface="Courier New"/>
              <a:buChar char="o"/>
              <a:tabLst>
                <a:tab pos="299720" algn="l"/>
              </a:tabLst>
            </a:pPr>
            <a:r>
              <a:rPr sz="2400" spc="-20" dirty="0">
                <a:latin typeface="Times New Roman"/>
                <a:cs typeface="Times New Roman"/>
              </a:rPr>
              <a:t>Temperature </a:t>
            </a:r>
            <a:r>
              <a:rPr sz="2400" dirty="0">
                <a:latin typeface="Times New Roman"/>
                <a:cs typeface="Times New Roman"/>
              </a:rPr>
              <a:t>(There is a </a:t>
            </a:r>
            <a:r>
              <a:rPr sz="2400" spc="-5" dirty="0">
                <a:latin typeface="Times New Roman"/>
                <a:cs typeface="Times New Roman"/>
              </a:rPr>
              <a:t>meaningful </a:t>
            </a:r>
            <a:r>
              <a:rPr sz="2400" spc="-10" dirty="0">
                <a:latin typeface="Times New Roman"/>
                <a:cs typeface="Times New Roman"/>
              </a:rPr>
              <a:t>difference </a:t>
            </a:r>
            <a:r>
              <a:rPr sz="2400" dirty="0">
                <a:latin typeface="Times New Roman"/>
                <a:cs typeface="Times New Roman"/>
              </a:rPr>
              <a:t>each </a:t>
            </a:r>
            <a:r>
              <a:rPr sz="2400" spc="-5" dirty="0">
                <a:latin typeface="Times New Roman"/>
                <a:cs typeface="Times New Roman"/>
              </a:rPr>
              <a:t>unit, such as </a:t>
            </a:r>
            <a:r>
              <a:rPr sz="2400" i="1" spc="-15" dirty="0">
                <a:latin typeface="Times New Roman"/>
                <a:cs typeface="Times New Roman"/>
              </a:rPr>
              <a:t>72 </a:t>
            </a:r>
            <a:r>
              <a:rPr sz="2400" i="1" spc="57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and</a:t>
            </a:r>
            <a:r>
              <a:rPr sz="2400" i="1" spc="-5" dirty="0">
                <a:latin typeface="Times New Roman"/>
                <a:cs typeface="Times New Roman"/>
              </a:rPr>
              <a:t> 73F</a:t>
            </a:r>
            <a:r>
              <a:rPr sz="2400" spc="-5" dirty="0">
                <a:latin typeface="Times New Roman"/>
                <a:cs typeface="Times New Roman"/>
              </a:rPr>
              <a:t>)</a:t>
            </a: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i="1" spc="-5" dirty="0">
                <a:latin typeface="Times New Roman"/>
                <a:cs typeface="Times New Roman"/>
              </a:rPr>
              <a:t>One </a:t>
            </a:r>
            <a:r>
              <a:rPr sz="2400" i="1" spc="-15" dirty="0">
                <a:latin typeface="Times New Roman"/>
                <a:cs typeface="Times New Roman"/>
              </a:rPr>
              <a:t>property </a:t>
            </a:r>
            <a:r>
              <a:rPr sz="2400" i="1" dirty="0">
                <a:latin typeface="Times New Roman"/>
                <a:cs typeface="Times New Roman"/>
              </a:rPr>
              <a:t>is lacking in the </a:t>
            </a:r>
            <a:r>
              <a:rPr sz="2400" i="1" spc="-5" dirty="0">
                <a:latin typeface="Times New Roman"/>
                <a:cs typeface="Times New Roman"/>
              </a:rPr>
              <a:t>interval scale: </a:t>
            </a:r>
            <a:r>
              <a:rPr sz="2400" i="1" spc="-20" dirty="0">
                <a:latin typeface="Times New Roman"/>
                <a:cs typeface="Times New Roman"/>
              </a:rPr>
              <a:t>There </a:t>
            </a:r>
            <a:r>
              <a:rPr sz="2400" i="1" dirty="0">
                <a:latin typeface="Times New Roman"/>
                <a:cs typeface="Times New Roman"/>
              </a:rPr>
              <a:t>is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 true zero</a:t>
            </a:r>
            <a:r>
              <a:rPr sz="2400" i="1" spc="-5" dirty="0">
                <a:latin typeface="Times New Roman"/>
                <a:cs typeface="Times New Roman"/>
              </a:rPr>
              <a:t>. </a:t>
            </a:r>
            <a:r>
              <a:rPr sz="2400" spc="-5" dirty="0">
                <a:latin typeface="Times New Roman"/>
                <a:cs typeface="Times New Roman"/>
              </a:rPr>
              <a:t>For  example,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IQ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tests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do not </a:t>
            </a:r>
            <a:r>
              <a:rPr sz="2400" spc="-5" dirty="0">
                <a:latin typeface="Times New Roman"/>
                <a:cs typeface="Times New Roman"/>
              </a:rPr>
              <a:t>measure </a:t>
            </a:r>
            <a:r>
              <a:rPr sz="2400" dirty="0">
                <a:latin typeface="Times New Roman"/>
                <a:cs typeface="Times New Roman"/>
              </a:rPr>
              <a:t>people who have no </a:t>
            </a:r>
            <a:r>
              <a:rPr sz="2400" spc="-5" dirty="0">
                <a:latin typeface="Times New Roman"/>
                <a:cs typeface="Times New Roman"/>
              </a:rPr>
              <a:t>intelligence. </a:t>
            </a:r>
            <a:r>
              <a:rPr sz="2400" spc="-10" dirty="0">
                <a:latin typeface="Times New Roman"/>
                <a:cs typeface="Times New Roman"/>
              </a:rPr>
              <a:t>For 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temperature</a:t>
            </a:r>
            <a:r>
              <a:rPr sz="2400" spc="-5" dirty="0">
                <a:latin typeface="Times New Roman"/>
                <a:cs typeface="Times New Roman"/>
              </a:rPr>
              <a:t>, 0F </a:t>
            </a:r>
            <a:r>
              <a:rPr sz="2400" dirty="0">
                <a:latin typeface="Times New Roman"/>
                <a:cs typeface="Times New Roman"/>
              </a:rPr>
              <a:t>does </a:t>
            </a:r>
            <a:r>
              <a:rPr sz="2400" spc="-5" dirty="0">
                <a:latin typeface="Times New Roman"/>
                <a:cs typeface="Times New Roman"/>
              </a:rPr>
              <a:t>not mean no </a:t>
            </a:r>
            <a:r>
              <a:rPr sz="2400" dirty="0">
                <a:latin typeface="Times New Roman"/>
                <a:cs typeface="Times New Roman"/>
              </a:rPr>
              <a:t>heat at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2925" y="624110"/>
            <a:ext cx="891168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0979">
              <a:lnSpc>
                <a:spcPct val="100000"/>
              </a:lnSpc>
              <a:spcBef>
                <a:spcPts val="95"/>
              </a:spcBef>
            </a:pPr>
            <a:r>
              <a:rPr b="1" dirty="0"/>
              <a:t>Levels </a:t>
            </a:r>
            <a:r>
              <a:rPr b="1" spc="-5" dirty="0"/>
              <a:t>of</a:t>
            </a:r>
            <a:r>
              <a:rPr b="1" spc="-45" dirty="0"/>
              <a:t> </a:t>
            </a:r>
            <a:r>
              <a:rPr b="1" spc="-5" dirty="0"/>
              <a:t>Measurements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650619"/>
            <a:ext cx="903478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Ratio Level </a:t>
            </a:r>
            <a:r>
              <a:rPr sz="24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of </a:t>
            </a:r>
            <a:r>
              <a:rPr sz="2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Measurement</a:t>
            </a:r>
            <a:r>
              <a:rPr sz="2400" spc="-10" dirty="0">
                <a:solidFill>
                  <a:srgbClr val="0000FF"/>
                </a:solidFill>
                <a:latin typeface="Times New Roman"/>
                <a:cs typeface="Times New Roman"/>
              </a:rPr>
              <a:t>: </a:t>
            </a:r>
            <a:r>
              <a:rPr sz="2400" spc="-5" dirty="0">
                <a:latin typeface="Times New Roman"/>
                <a:cs typeface="Times New Roman"/>
              </a:rPr>
              <a:t>Applies 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-10" dirty="0">
                <a:latin typeface="Times New Roman"/>
                <a:cs typeface="Times New Roman"/>
              </a:rPr>
              <a:t>data </a:t>
            </a:r>
            <a:r>
              <a:rPr sz="2400" dirty="0">
                <a:latin typeface="Times New Roman"/>
                <a:cs typeface="Times New Roman"/>
              </a:rPr>
              <a:t>that can be arranged </a:t>
            </a:r>
            <a:r>
              <a:rPr sz="2400" spc="-10" dirty="0">
                <a:latin typeface="Times New Roman"/>
                <a:cs typeface="Times New Roman"/>
              </a:rPr>
              <a:t>in  </a:t>
            </a:r>
            <a:r>
              <a:rPr sz="2400" spc="-20" dirty="0">
                <a:latin typeface="Times New Roman"/>
                <a:cs typeface="Times New Roman"/>
              </a:rPr>
              <a:t>order. </a:t>
            </a:r>
            <a:r>
              <a:rPr sz="2400" dirty="0">
                <a:latin typeface="Times New Roman"/>
                <a:cs typeface="Times New Roman"/>
              </a:rPr>
              <a:t>In </a:t>
            </a:r>
            <a:r>
              <a:rPr sz="2400" spc="-5" dirty="0">
                <a:latin typeface="Times New Roman"/>
                <a:cs typeface="Times New Roman"/>
              </a:rPr>
              <a:t>addition, both differences </a:t>
            </a:r>
            <a:r>
              <a:rPr sz="2400" dirty="0">
                <a:latin typeface="Times New Roman"/>
                <a:cs typeface="Times New Roman"/>
              </a:rPr>
              <a:t>between </a:t>
            </a:r>
            <a:r>
              <a:rPr sz="2400" spc="-10" dirty="0">
                <a:latin typeface="Times New Roman"/>
                <a:cs typeface="Times New Roman"/>
              </a:rPr>
              <a:t>data </a:t>
            </a:r>
            <a:r>
              <a:rPr sz="2400" spc="-5" dirty="0">
                <a:latin typeface="Times New Roman"/>
                <a:cs typeface="Times New Roman"/>
              </a:rPr>
              <a:t>values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ratios of </a:t>
            </a:r>
            <a:r>
              <a:rPr sz="2400" spc="-10" dirty="0">
                <a:latin typeface="Times New Roman"/>
                <a:cs typeface="Times New Roman"/>
              </a:rPr>
              <a:t>data  </a:t>
            </a:r>
            <a:r>
              <a:rPr sz="2400" dirty="0">
                <a:latin typeface="Times New Roman"/>
                <a:cs typeface="Times New Roman"/>
              </a:rPr>
              <a:t>values are </a:t>
            </a:r>
            <a:r>
              <a:rPr sz="2400" spc="-5" dirty="0">
                <a:latin typeface="Times New Roman"/>
                <a:cs typeface="Times New Roman"/>
              </a:rPr>
              <a:t>meaningful. </a:t>
            </a:r>
            <a:r>
              <a:rPr sz="2400" dirty="0">
                <a:latin typeface="Times New Roman"/>
                <a:cs typeface="Times New Roman"/>
              </a:rPr>
              <a:t>Data at the ratio level have a true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zero.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Examples</a:t>
            </a:r>
            <a:r>
              <a:rPr sz="2400" dirty="0"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Courier New"/>
              <a:buChar char="o"/>
              <a:tabLst>
                <a:tab pos="355600" algn="l"/>
              </a:tabLst>
            </a:pPr>
            <a:r>
              <a:rPr sz="2400" b="1" u="heavy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Weight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(one person can </a:t>
            </a:r>
            <a:r>
              <a:rPr sz="2400" spc="-5" dirty="0">
                <a:latin typeface="Times New Roman"/>
                <a:cs typeface="Times New Roman"/>
              </a:rPr>
              <a:t>lift </a:t>
            </a:r>
            <a:r>
              <a:rPr sz="2400" dirty="0">
                <a:latin typeface="Times New Roman"/>
                <a:cs typeface="Times New Roman"/>
              </a:rPr>
              <a:t>200 pounds &amp; another can </a:t>
            </a:r>
            <a:r>
              <a:rPr sz="2400" spc="-5" dirty="0">
                <a:latin typeface="Times New Roman"/>
                <a:cs typeface="Times New Roman"/>
              </a:rPr>
              <a:t>lift </a:t>
            </a:r>
            <a:r>
              <a:rPr sz="2400" dirty="0">
                <a:latin typeface="Times New Roman"/>
                <a:cs typeface="Times New Roman"/>
              </a:rPr>
              <a:t>100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pounds,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then the ratio between them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2 to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1)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Courier New"/>
              <a:buChar char="o"/>
              <a:tabLst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Height, </a:t>
            </a:r>
            <a:r>
              <a:rPr sz="2400" dirty="0">
                <a:latin typeface="Times New Roman"/>
                <a:cs typeface="Times New Roman"/>
              </a:rPr>
              <a:t>area, and </a:t>
            </a:r>
            <a:r>
              <a:rPr sz="2400" spc="-5" dirty="0">
                <a:latin typeface="Times New Roman"/>
                <a:cs typeface="Times New Roman"/>
              </a:rPr>
              <a:t>number </a:t>
            </a:r>
            <a:r>
              <a:rPr sz="2400" dirty="0">
                <a:latin typeface="Times New Roman"/>
                <a:cs typeface="Times New Roman"/>
              </a:rPr>
              <a:t>of phone calls received are another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examples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187325">
              <a:lnSpc>
                <a:spcPct val="100000"/>
              </a:lnSpc>
            </a:pPr>
            <a:r>
              <a:rPr sz="2400" b="1" spc="-5" dirty="0">
                <a:latin typeface="Times New Roman"/>
                <a:cs typeface="Times New Roman"/>
              </a:rPr>
              <a:t>Ratio </a:t>
            </a:r>
            <a:r>
              <a:rPr sz="2400" b="1" dirty="0">
                <a:latin typeface="Times New Roman"/>
                <a:cs typeface="Times New Roman"/>
              </a:rPr>
              <a:t>scales </a:t>
            </a:r>
            <a:r>
              <a:rPr sz="2400" dirty="0">
                <a:latin typeface="Times New Roman"/>
                <a:cs typeface="Times New Roman"/>
              </a:rPr>
              <a:t>are those that have all the qualities of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nominal</a:t>
            </a:r>
            <a:r>
              <a:rPr sz="2400" spc="-5" dirty="0">
                <a:latin typeface="Times New Roman"/>
                <a:cs typeface="Times New Roman"/>
              </a:rPr>
              <a:t>,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ordinal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interval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scales</a:t>
            </a:r>
            <a:r>
              <a:rPr sz="2400" dirty="0">
                <a:latin typeface="Times New Roman"/>
                <a:cs typeface="Times New Roman"/>
              </a:rPr>
              <a:t>, and in addition, also have a “true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zero”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F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374123" y="3532581"/>
            <a:ext cx="30480" cy="589915"/>
          </a:xfrm>
          <a:custGeom>
            <a:avLst/>
            <a:gdLst/>
            <a:ahLst/>
            <a:cxnLst/>
            <a:rect l="l" t="t" r="r" b="b"/>
            <a:pathLst>
              <a:path w="30479" h="589914">
                <a:moveTo>
                  <a:pt x="0" y="589457"/>
                </a:moveTo>
                <a:lnTo>
                  <a:pt x="29972" y="589457"/>
                </a:lnTo>
                <a:lnTo>
                  <a:pt x="29972" y="0"/>
                </a:lnTo>
                <a:lnTo>
                  <a:pt x="0" y="0"/>
                </a:lnTo>
                <a:lnTo>
                  <a:pt x="0" y="589457"/>
                </a:lnTo>
                <a:close/>
              </a:path>
            </a:pathLst>
          </a:custGeom>
          <a:solidFill>
            <a:srgbClr val="FCDF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524000" y="594169"/>
            <a:ext cx="9008745" cy="3989070"/>
            <a:chOff x="1524000" y="594169"/>
            <a:chExt cx="9008745" cy="3989070"/>
          </a:xfrm>
        </p:grpSpPr>
        <p:sp>
          <p:nvSpPr>
            <p:cNvPr id="6" name="object 6"/>
            <p:cNvSpPr/>
            <p:nvPr/>
          </p:nvSpPr>
          <p:spPr>
            <a:xfrm>
              <a:off x="1815084" y="717803"/>
              <a:ext cx="437515" cy="471170"/>
            </a:xfrm>
            <a:custGeom>
              <a:avLst/>
              <a:gdLst/>
              <a:ahLst/>
              <a:cxnLst/>
              <a:rect l="l" t="t" r="r" b="b"/>
              <a:pathLst>
                <a:path w="437514" h="471169">
                  <a:moveTo>
                    <a:pt x="437261" y="0"/>
                  </a:moveTo>
                  <a:lnTo>
                    <a:pt x="0" y="0"/>
                  </a:lnTo>
                  <a:lnTo>
                    <a:pt x="0" y="419112"/>
                  </a:lnTo>
                  <a:lnTo>
                    <a:pt x="0" y="470662"/>
                  </a:lnTo>
                  <a:lnTo>
                    <a:pt x="437261" y="470662"/>
                  </a:lnTo>
                  <a:lnTo>
                    <a:pt x="437261" y="419112"/>
                  </a:lnTo>
                  <a:lnTo>
                    <a:pt x="43726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97608" y="717803"/>
              <a:ext cx="478536" cy="89153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12620" y="1136904"/>
              <a:ext cx="297180" cy="472440"/>
            </a:xfrm>
            <a:custGeom>
              <a:avLst/>
              <a:gdLst/>
              <a:ahLst/>
              <a:cxnLst/>
              <a:rect l="l" t="t" r="r" b="b"/>
              <a:pathLst>
                <a:path w="297180" h="472440">
                  <a:moveTo>
                    <a:pt x="297180" y="0"/>
                  </a:moveTo>
                  <a:lnTo>
                    <a:pt x="0" y="0"/>
                  </a:lnTo>
                  <a:lnTo>
                    <a:pt x="0" y="472439"/>
                  </a:lnTo>
                  <a:lnTo>
                    <a:pt x="297180" y="472439"/>
                  </a:lnTo>
                  <a:lnTo>
                    <a:pt x="297180" y="0"/>
                  </a:lnTo>
                  <a:close/>
                </a:path>
              </a:pathLst>
            </a:custGeom>
            <a:solidFill>
              <a:srgbClr val="3399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24000" y="1065276"/>
              <a:ext cx="789432" cy="7254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175509" y="610361"/>
              <a:ext cx="0" cy="1048385"/>
            </a:xfrm>
            <a:custGeom>
              <a:avLst/>
              <a:gdLst/>
              <a:ahLst/>
              <a:cxnLst/>
              <a:rect l="l" t="t" r="r" b="b"/>
              <a:pathLst>
                <a:path h="1048385">
                  <a:moveTo>
                    <a:pt x="0" y="0"/>
                  </a:moveTo>
                  <a:lnTo>
                    <a:pt x="0" y="1048003"/>
                  </a:lnTo>
                </a:path>
              </a:pathLst>
            </a:custGeom>
            <a:ln w="32004">
              <a:solidFill>
                <a:srgbClr val="16161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39468" y="1429512"/>
              <a:ext cx="8692896" cy="5333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70703" y="1667256"/>
              <a:ext cx="1917064" cy="966469"/>
            </a:xfrm>
            <a:custGeom>
              <a:avLst/>
              <a:gdLst/>
              <a:ahLst/>
              <a:cxnLst/>
              <a:rect l="l" t="t" r="r" b="b"/>
              <a:pathLst>
                <a:path w="1917065" h="966469">
                  <a:moveTo>
                    <a:pt x="0" y="965962"/>
                  </a:moveTo>
                  <a:lnTo>
                    <a:pt x="1916683" y="965962"/>
                  </a:lnTo>
                  <a:lnTo>
                    <a:pt x="1916683" y="0"/>
                  </a:lnTo>
                  <a:lnTo>
                    <a:pt x="0" y="0"/>
                  </a:lnTo>
                  <a:lnTo>
                    <a:pt x="0" y="965962"/>
                  </a:lnTo>
                  <a:close/>
                </a:path>
              </a:pathLst>
            </a:custGeom>
            <a:ln w="12192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457694" y="4136897"/>
              <a:ext cx="2112645" cy="433070"/>
            </a:xfrm>
            <a:custGeom>
              <a:avLst/>
              <a:gdLst/>
              <a:ahLst/>
              <a:cxnLst/>
              <a:rect l="l" t="t" r="r" b="b"/>
              <a:pathLst>
                <a:path w="2112645" h="433070">
                  <a:moveTo>
                    <a:pt x="2112136" y="432815"/>
                  </a:moveTo>
                  <a:lnTo>
                    <a:pt x="2112136" y="288289"/>
                  </a:lnTo>
                  <a:lnTo>
                    <a:pt x="994536" y="288289"/>
                  </a:lnTo>
                  <a:lnTo>
                    <a:pt x="994536" y="0"/>
                  </a:lnTo>
                  <a:lnTo>
                    <a:pt x="969263" y="0"/>
                  </a:lnTo>
                  <a:lnTo>
                    <a:pt x="969263" y="317626"/>
                  </a:lnTo>
                  <a:lnTo>
                    <a:pt x="2086863" y="317626"/>
                  </a:lnTo>
                  <a:lnTo>
                    <a:pt x="2086863" y="432815"/>
                  </a:lnTo>
                  <a:lnTo>
                    <a:pt x="2112136" y="432815"/>
                  </a:lnTo>
                  <a:close/>
                </a:path>
                <a:path w="2112645" h="433070">
                  <a:moveTo>
                    <a:pt x="0" y="432815"/>
                  </a:moveTo>
                  <a:lnTo>
                    <a:pt x="0" y="288289"/>
                  </a:lnTo>
                  <a:lnTo>
                    <a:pt x="942975" y="288289"/>
                  </a:lnTo>
                  <a:lnTo>
                    <a:pt x="942975" y="0"/>
                  </a:lnTo>
                  <a:lnTo>
                    <a:pt x="968882" y="0"/>
                  </a:lnTo>
                  <a:lnTo>
                    <a:pt x="968882" y="317626"/>
                  </a:lnTo>
                  <a:lnTo>
                    <a:pt x="25907" y="317626"/>
                  </a:lnTo>
                  <a:lnTo>
                    <a:pt x="25907" y="432815"/>
                  </a:lnTo>
                  <a:lnTo>
                    <a:pt x="0" y="432815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935604" y="488061"/>
            <a:ext cx="726503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365" marR="5080" indent="-2908300">
              <a:lnSpc>
                <a:spcPct val="100000"/>
              </a:lnSpc>
              <a:spcBef>
                <a:spcPts val="95"/>
              </a:spcBef>
            </a:pPr>
            <a:r>
              <a:rPr sz="2800" b="0" spc="-5" dirty="0">
                <a:latin typeface="Arial"/>
                <a:cs typeface="Arial"/>
              </a:rPr>
              <a:t>The </a:t>
            </a:r>
            <a:r>
              <a:rPr sz="2800" b="0" dirty="0">
                <a:latin typeface="Arial"/>
                <a:cs typeface="Arial"/>
              </a:rPr>
              <a:t>classification </a:t>
            </a:r>
            <a:r>
              <a:rPr sz="2800" b="0" spc="-5" dirty="0">
                <a:latin typeface="Arial"/>
                <a:cs typeface="Arial"/>
              </a:rPr>
              <a:t>of Quantitative &amp; Qualitative  </a:t>
            </a:r>
            <a:r>
              <a:rPr sz="2800" b="0" dirty="0">
                <a:latin typeface="Arial"/>
                <a:cs typeface="Arial"/>
              </a:rPr>
              <a:t>variables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18</a:t>
            </a:fld>
            <a:endParaRPr spc="-5" dirty="0"/>
          </a:p>
        </p:txBody>
      </p:sp>
      <p:sp>
        <p:nvSpPr>
          <p:cNvPr id="15" name="object 15"/>
          <p:cNvSpPr txBox="1"/>
          <p:nvPr/>
        </p:nvSpPr>
        <p:spPr>
          <a:xfrm>
            <a:off x="4876800" y="1673351"/>
            <a:ext cx="1905000" cy="658495"/>
          </a:xfrm>
          <a:prstGeom prst="rect">
            <a:avLst/>
          </a:prstGeom>
          <a:solidFill>
            <a:srgbClr val="00E3A8">
              <a:alpha val="50195"/>
            </a:srgbClr>
          </a:solidFill>
        </p:spPr>
        <p:txBody>
          <a:bodyPr vert="horz" wrap="square" lIns="0" tIns="266700" rIns="0" bIns="0" rtlCol="0">
            <a:spAutoFit/>
          </a:bodyPr>
          <a:lstStyle/>
          <a:p>
            <a:pPr marL="622300">
              <a:lnSpc>
                <a:spcPct val="100000"/>
              </a:lnSpc>
              <a:spcBef>
                <a:spcPts val="2100"/>
              </a:spcBef>
            </a:pPr>
            <a:r>
              <a:rPr sz="2400" b="1" spc="-15" dirty="0">
                <a:latin typeface="Carlito"/>
                <a:cs typeface="Carlito"/>
              </a:rPr>
              <a:t>Data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95727" y="3518915"/>
            <a:ext cx="1981200" cy="597535"/>
          </a:xfrm>
          <a:custGeom>
            <a:avLst/>
            <a:gdLst/>
            <a:ahLst/>
            <a:cxnLst/>
            <a:rect l="l" t="t" r="r" b="b"/>
            <a:pathLst>
              <a:path w="1981200" h="597535">
                <a:moveTo>
                  <a:pt x="0" y="597408"/>
                </a:moveTo>
                <a:lnTo>
                  <a:pt x="1981200" y="597408"/>
                </a:lnTo>
                <a:lnTo>
                  <a:pt x="1981200" y="0"/>
                </a:lnTo>
                <a:lnTo>
                  <a:pt x="0" y="0"/>
                </a:lnTo>
                <a:lnTo>
                  <a:pt x="0" y="597408"/>
                </a:lnTo>
                <a:close/>
              </a:path>
            </a:pathLst>
          </a:custGeom>
          <a:ln w="12192">
            <a:solidFill>
              <a:srgbClr val="4545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401823" y="3531870"/>
            <a:ext cx="1969135" cy="568960"/>
          </a:xfrm>
          <a:prstGeom prst="rect">
            <a:avLst/>
          </a:prstGeom>
          <a:solidFill>
            <a:srgbClr val="FCDFBC"/>
          </a:solidFill>
        </p:spPr>
        <p:txBody>
          <a:bodyPr vert="horz" wrap="square" lIns="0" tIns="205740" rIns="0" bIns="0" rtlCol="0">
            <a:spAutoFit/>
          </a:bodyPr>
          <a:lstStyle/>
          <a:p>
            <a:pPr marL="173355">
              <a:lnSpc>
                <a:spcPts val="2860"/>
              </a:lnSpc>
              <a:spcBef>
                <a:spcPts val="1620"/>
              </a:spcBef>
            </a:pPr>
            <a:r>
              <a:rPr sz="2400" b="1" spc="-5" dirty="0">
                <a:latin typeface="Arial"/>
                <a:cs typeface="Arial"/>
              </a:rPr>
              <a:t>Quantitative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827007" y="4560149"/>
            <a:ext cx="1536700" cy="502284"/>
          </a:xfrm>
          <a:prstGeom prst="rect">
            <a:avLst/>
          </a:prstGeom>
          <a:solidFill>
            <a:srgbClr val="D6E3BC"/>
          </a:solidFill>
          <a:ln w="12192">
            <a:solidFill>
              <a:srgbClr val="000000"/>
            </a:solidFill>
          </a:ln>
        </p:spPr>
        <p:txBody>
          <a:bodyPr vert="horz" wrap="square" lIns="0" tIns="113030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890"/>
              </a:spcBef>
            </a:pPr>
            <a:r>
              <a:rPr sz="2400" b="1" spc="-10" dirty="0">
                <a:solidFill>
                  <a:srgbClr val="454545"/>
                </a:solidFill>
                <a:latin typeface="Carlito"/>
                <a:cs typeface="Carlito"/>
              </a:rPr>
              <a:t>Ordinal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16268" y="5180076"/>
            <a:ext cx="1819910" cy="12319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6680" rIns="0" bIns="0" rtlCol="0">
            <a:spAutoFit/>
          </a:bodyPr>
          <a:lstStyle/>
          <a:p>
            <a:pPr marL="2540" marR="127000">
              <a:lnSpc>
                <a:spcPct val="100000"/>
              </a:lnSpc>
              <a:spcBef>
                <a:spcPts val="840"/>
              </a:spcBef>
            </a:pPr>
            <a:r>
              <a:rPr sz="1800" dirty="0">
                <a:latin typeface="Courier New"/>
                <a:cs typeface="Courier New"/>
              </a:rPr>
              <a:t>o </a:t>
            </a:r>
            <a:r>
              <a:rPr sz="1800" spc="-5" dirty="0">
                <a:latin typeface="Carlito"/>
                <a:cs typeface="Carlito"/>
              </a:rPr>
              <a:t>Labels </a:t>
            </a:r>
            <a:r>
              <a:rPr sz="1800" spc="-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Carlito"/>
                <a:cs typeface="Carlito"/>
              </a:rPr>
              <a:t>Example</a:t>
            </a:r>
            <a:r>
              <a:rPr sz="1800" spc="-10" dirty="0">
                <a:latin typeface="Carlito"/>
                <a:cs typeface="Carlito"/>
              </a:rPr>
              <a:t>:  Religion, </a:t>
            </a:r>
            <a:r>
              <a:rPr sz="1800" spc="-25" dirty="0">
                <a:latin typeface="Carlito"/>
                <a:cs typeface="Carlito"/>
              </a:rPr>
              <a:t>Gender,  </a:t>
            </a:r>
            <a:r>
              <a:rPr sz="1800" spc="-10" dirty="0">
                <a:latin typeface="Carlito"/>
                <a:cs typeface="Carlito"/>
              </a:rPr>
              <a:t>Ethnic, </a:t>
            </a:r>
            <a:r>
              <a:rPr sz="1800" spc="-5" dirty="0">
                <a:latin typeface="Carlito"/>
                <a:cs typeface="Carlito"/>
              </a:rPr>
              <a:t>Blood</a:t>
            </a:r>
            <a:r>
              <a:rPr sz="1800" spc="-8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type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641348" y="4097972"/>
            <a:ext cx="3735704" cy="1179830"/>
            <a:chOff x="1641348" y="4097972"/>
            <a:chExt cx="3735704" cy="1179830"/>
          </a:xfrm>
        </p:grpSpPr>
        <p:sp>
          <p:nvSpPr>
            <p:cNvPr id="21" name="object 21"/>
            <p:cNvSpPr/>
            <p:nvPr/>
          </p:nvSpPr>
          <p:spPr>
            <a:xfrm>
              <a:off x="2445258" y="4110989"/>
              <a:ext cx="2112645" cy="447040"/>
            </a:xfrm>
            <a:custGeom>
              <a:avLst/>
              <a:gdLst/>
              <a:ahLst/>
              <a:cxnLst/>
              <a:rect l="l" t="t" r="r" b="b"/>
              <a:pathLst>
                <a:path w="2112645" h="447039">
                  <a:moveTo>
                    <a:pt x="2112137" y="446532"/>
                  </a:moveTo>
                  <a:lnTo>
                    <a:pt x="2112137" y="297434"/>
                  </a:lnTo>
                  <a:lnTo>
                    <a:pt x="969264" y="297434"/>
                  </a:lnTo>
                  <a:lnTo>
                    <a:pt x="969264" y="0"/>
                  </a:lnTo>
                  <a:lnTo>
                    <a:pt x="943356" y="0"/>
                  </a:lnTo>
                  <a:lnTo>
                    <a:pt x="943356" y="327787"/>
                  </a:lnTo>
                  <a:lnTo>
                    <a:pt x="2086229" y="327787"/>
                  </a:lnTo>
                  <a:lnTo>
                    <a:pt x="2086229" y="446532"/>
                  </a:lnTo>
                  <a:lnTo>
                    <a:pt x="2112137" y="446532"/>
                  </a:lnTo>
                  <a:close/>
                </a:path>
                <a:path w="2112645" h="447039">
                  <a:moveTo>
                    <a:pt x="0" y="446532"/>
                  </a:moveTo>
                  <a:lnTo>
                    <a:pt x="0" y="297434"/>
                  </a:lnTo>
                  <a:lnTo>
                    <a:pt x="917829" y="297434"/>
                  </a:lnTo>
                  <a:lnTo>
                    <a:pt x="917829" y="0"/>
                  </a:lnTo>
                  <a:lnTo>
                    <a:pt x="942975" y="0"/>
                  </a:lnTo>
                  <a:lnTo>
                    <a:pt x="942975" y="327787"/>
                  </a:lnTo>
                  <a:lnTo>
                    <a:pt x="25146" y="327787"/>
                  </a:lnTo>
                  <a:lnTo>
                    <a:pt x="25146" y="446532"/>
                  </a:lnTo>
                  <a:lnTo>
                    <a:pt x="0" y="4465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50492" y="4535385"/>
              <a:ext cx="1684020" cy="56696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41348" y="4556785"/>
              <a:ext cx="1420368" cy="72082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97736" y="4562855"/>
              <a:ext cx="1594103" cy="47701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97736" y="4562855"/>
              <a:ext cx="1594485" cy="477520"/>
            </a:xfrm>
            <a:custGeom>
              <a:avLst/>
              <a:gdLst/>
              <a:ahLst/>
              <a:cxnLst/>
              <a:rect l="l" t="t" r="r" b="b"/>
              <a:pathLst>
                <a:path w="1594485" h="477520">
                  <a:moveTo>
                    <a:pt x="0" y="477012"/>
                  </a:moveTo>
                  <a:lnTo>
                    <a:pt x="1594103" y="477012"/>
                  </a:lnTo>
                  <a:lnTo>
                    <a:pt x="1594103" y="0"/>
                  </a:lnTo>
                  <a:lnTo>
                    <a:pt x="0" y="0"/>
                  </a:lnTo>
                  <a:lnTo>
                    <a:pt x="0" y="477012"/>
                  </a:lnTo>
                  <a:close/>
                </a:path>
              </a:pathLst>
            </a:custGeom>
            <a:ln w="914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691127" y="4523219"/>
              <a:ext cx="1685544" cy="57913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995927" y="4555261"/>
              <a:ext cx="1110996" cy="72082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738372" y="4550663"/>
              <a:ext cx="1595627" cy="48920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738372" y="4550663"/>
              <a:ext cx="1595755" cy="489584"/>
            </a:xfrm>
            <a:custGeom>
              <a:avLst/>
              <a:gdLst/>
              <a:ahLst/>
              <a:cxnLst/>
              <a:rect l="l" t="t" r="r" b="b"/>
              <a:pathLst>
                <a:path w="1595754" h="489585">
                  <a:moveTo>
                    <a:pt x="0" y="489204"/>
                  </a:moveTo>
                  <a:lnTo>
                    <a:pt x="1595627" y="489204"/>
                  </a:lnTo>
                  <a:lnTo>
                    <a:pt x="1595627" y="0"/>
                  </a:lnTo>
                  <a:lnTo>
                    <a:pt x="0" y="0"/>
                  </a:lnTo>
                  <a:lnTo>
                    <a:pt x="0" y="489204"/>
                  </a:lnTo>
                  <a:close/>
                </a:path>
              </a:pathLst>
            </a:custGeom>
            <a:ln w="914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694688" y="4638802"/>
            <a:ext cx="3634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>
              <a:lnSpc>
                <a:spcPct val="100000"/>
              </a:lnSpc>
              <a:spcBef>
                <a:spcPts val="100"/>
              </a:spcBef>
              <a:tabLst>
                <a:tab pos="2526665" algn="l"/>
              </a:tabLst>
            </a:pPr>
            <a:r>
              <a:rPr sz="2400" b="1" spc="-10" dirty="0">
                <a:solidFill>
                  <a:srgbClr val="454545"/>
                </a:solidFill>
                <a:latin typeface="Carlito"/>
                <a:cs typeface="Carlito"/>
              </a:rPr>
              <a:t>Interval	</a:t>
            </a:r>
            <a:r>
              <a:rPr sz="2400" b="1" spc="-5" dirty="0">
                <a:solidFill>
                  <a:srgbClr val="454545"/>
                </a:solidFill>
                <a:latin typeface="Carlito"/>
                <a:cs typeface="Carlito"/>
              </a:rPr>
              <a:t>Ratio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674876" y="2634995"/>
            <a:ext cx="7705725" cy="2411095"/>
            <a:chOff x="1674876" y="2634995"/>
            <a:chExt cx="7705725" cy="2411095"/>
          </a:xfrm>
        </p:grpSpPr>
        <p:sp>
          <p:nvSpPr>
            <p:cNvPr id="32" name="object 32"/>
            <p:cNvSpPr/>
            <p:nvPr/>
          </p:nvSpPr>
          <p:spPr>
            <a:xfrm>
              <a:off x="3388614" y="2647949"/>
              <a:ext cx="5038090" cy="871855"/>
            </a:xfrm>
            <a:custGeom>
              <a:avLst/>
              <a:gdLst/>
              <a:ahLst/>
              <a:cxnLst/>
              <a:rect l="l" t="t" r="r" b="b"/>
              <a:pathLst>
                <a:path w="5038090" h="871854">
                  <a:moveTo>
                    <a:pt x="5038090" y="871727"/>
                  </a:moveTo>
                  <a:lnTo>
                    <a:pt x="5038090" y="580516"/>
                  </a:lnTo>
                  <a:lnTo>
                    <a:pt x="2461768" y="580516"/>
                  </a:lnTo>
                  <a:lnTo>
                    <a:pt x="2461768" y="0"/>
                  </a:lnTo>
                  <a:lnTo>
                    <a:pt x="2403348" y="0"/>
                  </a:lnTo>
                  <a:lnTo>
                    <a:pt x="2403348" y="639826"/>
                  </a:lnTo>
                  <a:lnTo>
                    <a:pt x="4979670" y="639826"/>
                  </a:lnTo>
                  <a:lnTo>
                    <a:pt x="4979670" y="871727"/>
                  </a:lnTo>
                  <a:lnTo>
                    <a:pt x="5038090" y="871727"/>
                  </a:lnTo>
                  <a:close/>
                </a:path>
                <a:path w="5038090" h="871854">
                  <a:moveTo>
                    <a:pt x="0" y="871727"/>
                  </a:moveTo>
                  <a:lnTo>
                    <a:pt x="0" y="586232"/>
                  </a:lnTo>
                  <a:lnTo>
                    <a:pt x="2412365" y="586232"/>
                  </a:lnTo>
                  <a:lnTo>
                    <a:pt x="2412365" y="16763"/>
                  </a:lnTo>
                  <a:lnTo>
                    <a:pt x="2478532" y="16763"/>
                  </a:lnTo>
                  <a:lnTo>
                    <a:pt x="2478532" y="644271"/>
                  </a:lnTo>
                  <a:lnTo>
                    <a:pt x="66294" y="644271"/>
                  </a:lnTo>
                  <a:lnTo>
                    <a:pt x="66294" y="871727"/>
                  </a:lnTo>
                  <a:lnTo>
                    <a:pt x="0" y="871727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80972" y="4550676"/>
              <a:ext cx="1610995" cy="488950"/>
            </a:xfrm>
            <a:custGeom>
              <a:avLst/>
              <a:gdLst/>
              <a:ahLst/>
              <a:cxnLst/>
              <a:rect l="l" t="t" r="r" b="b"/>
              <a:pathLst>
                <a:path w="1610995" h="488950">
                  <a:moveTo>
                    <a:pt x="0" y="488810"/>
                  </a:moveTo>
                  <a:lnTo>
                    <a:pt x="1610487" y="488810"/>
                  </a:lnTo>
                  <a:lnTo>
                    <a:pt x="1610487" y="0"/>
                  </a:lnTo>
                  <a:lnTo>
                    <a:pt x="0" y="0"/>
                  </a:lnTo>
                  <a:lnTo>
                    <a:pt x="0" y="488810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391400" y="3518915"/>
              <a:ext cx="1983105" cy="597535"/>
            </a:xfrm>
            <a:custGeom>
              <a:avLst/>
              <a:gdLst/>
              <a:ahLst/>
              <a:cxnLst/>
              <a:rect l="l" t="t" r="r" b="b"/>
              <a:pathLst>
                <a:path w="1983104" h="597535">
                  <a:moveTo>
                    <a:pt x="0" y="597408"/>
                  </a:moveTo>
                  <a:lnTo>
                    <a:pt x="1982724" y="597408"/>
                  </a:lnTo>
                  <a:lnTo>
                    <a:pt x="1982724" y="0"/>
                  </a:lnTo>
                  <a:lnTo>
                    <a:pt x="0" y="0"/>
                  </a:lnTo>
                  <a:lnTo>
                    <a:pt x="0" y="597408"/>
                  </a:lnTo>
                  <a:close/>
                </a:path>
              </a:pathLst>
            </a:custGeom>
            <a:ln w="12192">
              <a:solidFill>
                <a:srgbClr val="45454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702552" y="4560149"/>
            <a:ext cx="1609090" cy="502284"/>
          </a:xfrm>
          <a:prstGeom prst="rect">
            <a:avLst/>
          </a:prstGeom>
          <a:solidFill>
            <a:srgbClr val="D6E3BC"/>
          </a:solidFill>
          <a:ln w="12192">
            <a:solidFill>
              <a:srgbClr val="00000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185420">
              <a:lnSpc>
                <a:spcPct val="100000"/>
              </a:lnSpc>
              <a:spcBef>
                <a:spcPts val="910"/>
              </a:spcBef>
            </a:pPr>
            <a:r>
              <a:rPr sz="2400" b="1" spc="-5" dirty="0">
                <a:solidFill>
                  <a:srgbClr val="454545"/>
                </a:solidFill>
                <a:latin typeface="Carlito"/>
                <a:cs typeface="Carlito"/>
              </a:rPr>
              <a:t>Nominal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97495" y="3531870"/>
            <a:ext cx="1971039" cy="575945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193675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1525"/>
              </a:spcBef>
            </a:pPr>
            <a:r>
              <a:rPr sz="2400" b="1" spc="-10" dirty="0">
                <a:latin typeface="Carlito"/>
                <a:cs typeface="Carlito"/>
              </a:rPr>
              <a:t>Qualitative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825483" y="5122164"/>
            <a:ext cx="2453640" cy="13550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9855" rIns="0" bIns="0" rtlCol="0">
            <a:spAutoFit/>
          </a:bodyPr>
          <a:lstStyle/>
          <a:p>
            <a:pPr marL="288290" indent="-287020">
              <a:lnSpc>
                <a:spcPct val="100000"/>
              </a:lnSpc>
              <a:spcBef>
                <a:spcPts val="865"/>
              </a:spcBef>
              <a:buFont typeface="Courier New"/>
              <a:buChar char="o"/>
              <a:tabLst>
                <a:tab pos="288925" algn="l"/>
              </a:tabLst>
            </a:pPr>
            <a:r>
              <a:rPr sz="1600" spc="-5" dirty="0">
                <a:latin typeface="Carlito"/>
                <a:cs typeface="Carlito"/>
              </a:rPr>
              <a:t>Can </a:t>
            </a:r>
            <a:r>
              <a:rPr sz="1600" spc="-10" dirty="0">
                <a:latin typeface="Carlito"/>
                <a:cs typeface="Carlito"/>
              </a:rPr>
              <a:t>count </a:t>
            </a:r>
            <a:r>
              <a:rPr sz="1600" spc="-5" dirty="0">
                <a:latin typeface="Carlito"/>
                <a:cs typeface="Carlito"/>
              </a:rPr>
              <a:t>&amp;</a:t>
            </a:r>
            <a:r>
              <a:rPr sz="1600" spc="-75" dirty="0">
                <a:latin typeface="Carlito"/>
                <a:cs typeface="Carlito"/>
              </a:rPr>
              <a:t> </a:t>
            </a:r>
            <a:r>
              <a:rPr sz="1600" spc="-5" dirty="0">
                <a:latin typeface="Carlito"/>
                <a:cs typeface="Carlito"/>
              </a:rPr>
              <a:t>Rank</a:t>
            </a:r>
            <a:endParaRPr sz="1600">
              <a:latin typeface="Carlito"/>
              <a:cs typeface="Carlito"/>
            </a:endParaRPr>
          </a:p>
          <a:p>
            <a:pPr marL="1905" marR="798830">
              <a:lnSpc>
                <a:spcPct val="100000"/>
              </a:lnSpc>
              <a:buFont typeface="Courier New"/>
              <a:buChar char="o"/>
              <a:tabLst>
                <a:tab pos="288925" algn="l"/>
              </a:tabLst>
            </a:pPr>
            <a:r>
              <a:rPr sz="1600" spc="-5" dirty="0">
                <a:latin typeface="Carlito"/>
                <a:cs typeface="Carlito"/>
              </a:rPr>
              <a:t>Unequal</a:t>
            </a:r>
            <a:r>
              <a:rPr sz="1600" spc="-105" dirty="0">
                <a:latin typeface="Carlito"/>
                <a:cs typeface="Carlito"/>
              </a:rPr>
              <a:t> </a:t>
            </a:r>
            <a:r>
              <a:rPr sz="1600" spc="-10" dirty="0">
                <a:latin typeface="Carlito"/>
                <a:cs typeface="Carlito"/>
              </a:rPr>
              <a:t>interval </a:t>
            </a:r>
            <a:r>
              <a:rPr sz="1600" spc="-10" dirty="0">
                <a:solidFill>
                  <a:srgbClr val="0000FF"/>
                </a:solidFill>
                <a:latin typeface="Carlito"/>
                <a:cs typeface="Carlito"/>
              </a:rPr>
              <a:t> Example</a:t>
            </a:r>
            <a:r>
              <a:rPr sz="1600" spc="-10" dirty="0">
                <a:latin typeface="Carlito"/>
                <a:cs typeface="Carlito"/>
              </a:rPr>
              <a:t>:</a:t>
            </a:r>
            <a:endParaRPr sz="1600">
              <a:latin typeface="Carlito"/>
              <a:cs typeface="Carlito"/>
            </a:endParaRPr>
          </a:p>
          <a:p>
            <a:pPr marL="1905">
              <a:lnSpc>
                <a:spcPct val="100000"/>
              </a:lnSpc>
            </a:pPr>
            <a:r>
              <a:rPr sz="1600" spc="-15" dirty="0">
                <a:latin typeface="Carlito"/>
                <a:cs typeface="Carlito"/>
              </a:rPr>
              <a:t>Education </a:t>
            </a:r>
            <a:r>
              <a:rPr sz="1600" spc="-10" dirty="0">
                <a:latin typeface="Carlito"/>
                <a:cs typeface="Carlito"/>
              </a:rPr>
              <a:t>Level, Social</a:t>
            </a:r>
            <a:r>
              <a:rPr sz="1600" spc="-80" dirty="0">
                <a:latin typeface="Carlito"/>
                <a:cs typeface="Carlito"/>
              </a:rPr>
              <a:t> </a:t>
            </a:r>
            <a:r>
              <a:rPr sz="1600" spc="-5" dirty="0">
                <a:latin typeface="Carlito"/>
                <a:cs typeface="Carlito"/>
              </a:rPr>
              <a:t>Class</a:t>
            </a:r>
            <a:endParaRPr sz="1600">
              <a:latin typeface="Carlito"/>
              <a:cs typeface="Carlito"/>
            </a:endParaRPr>
          </a:p>
          <a:p>
            <a:pPr marL="1905">
              <a:lnSpc>
                <a:spcPct val="100000"/>
              </a:lnSpc>
            </a:pPr>
            <a:r>
              <a:rPr sz="1600" spc="-5" dirty="0">
                <a:latin typeface="Carlito"/>
                <a:cs typeface="Carlito"/>
              </a:rPr>
              <a:t>5 </a:t>
            </a:r>
            <a:r>
              <a:rPr sz="1600" spc="-10" dirty="0">
                <a:latin typeface="Carlito"/>
                <a:cs typeface="Carlito"/>
              </a:rPr>
              <a:t>point </a:t>
            </a:r>
            <a:r>
              <a:rPr sz="1600" spc="-15" dirty="0">
                <a:latin typeface="Carlito"/>
                <a:cs typeface="Carlito"/>
              </a:rPr>
              <a:t>likert</a:t>
            </a:r>
            <a:r>
              <a:rPr sz="1600" spc="-70" dirty="0">
                <a:latin typeface="Carlito"/>
                <a:cs typeface="Carlito"/>
              </a:rPr>
              <a:t> </a:t>
            </a:r>
            <a:r>
              <a:rPr sz="1600" spc="-10" dirty="0">
                <a:latin typeface="Carlito"/>
                <a:cs typeface="Carlito"/>
              </a:rPr>
              <a:t>scale</a:t>
            </a:r>
            <a:endParaRPr sz="1600">
              <a:latin typeface="Carlito"/>
              <a:cs typeface="Carlito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70075" y="5180076"/>
            <a:ext cx="2098675" cy="14312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8585" rIns="0" bIns="0" rtlCol="0">
            <a:spAutoFit/>
          </a:bodyPr>
          <a:lstStyle/>
          <a:p>
            <a:pPr marL="287020" marR="199390" indent="-287020" algn="r">
              <a:lnSpc>
                <a:spcPct val="100000"/>
              </a:lnSpc>
              <a:spcBef>
                <a:spcPts val="855"/>
              </a:spcBef>
              <a:buFont typeface="Courier New"/>
              <a:buChar char="o"/>
              <a:tabLst>
                <a:tab pos="287020" algn="l"/>
              </a:tabLst>
            </a:pPr>
            <a:r>
              <a:rPr sz="1700" spc="-5" dirty="0">
                <a:latin typeface="Carlito"/>
                <a:cs typeface="Carlito"/>
              </a:rPr>
              <a:t>Can count, </a:t>
            </a:r>
            <a:r>
              <a:rPr sz="1700" dirty="0">
                <a:latin typeface="Carlito"/>
                <a:cs typeface="Carlito"/>
              </a:rPr>
              <a:t>Rank</a:t>
            </a:r>
            <a:r>
              <a:rPr sz="1700" spc="-180" dirty="0">
                <a:latin typeface="Carlito"/>
                <a:cs typeface="Carlito"/>
              </a:rPr>
              <a:t> </a:t>
            </a:r>
            <a:r>
              <a:rPr sz="1700" dirty="0">
                <a:latin typeface="Carlito"/>
                <a:cs typeface="Carlito"/>
              </a:rPr>
              <a:t>&amp;</a:t>
            </a:r>
            <a:endParaRPr sz="1700">
              <a:latin typeface="Carlito"/>
              <a:cs typeface="Carlito"/>
            </a:endParaRPr>
          </a:p>
          <a:p>
            <a:pPr marR="143510" algn="r">
              <a:lnSpc>
                <a:spcPct val="100000"/>
              </a:lnSpc>
            </a:pPr>
            <a:r>
              <a:rPr sz="1700" spc="-5" dirty="0">
                <a:latin typeface="Carlito"/>
                <a:cs typeface="Carlito"/>
              </a:rPr>
              <a:t>can </a:t>
            </a:r>
            <a:r>
              <a:rPr sz="1700" spc="-20" dirty="0">
                <a:latin typeface="Carlito"/>
                <a:cs typeface="Carlito"/>
              </a:rPr>
              <a:t>take</a:t>
            </a:r>
            <a:r>
              <a:rPr sz="1700" spc="-135" dirty="0">
                <a:latin typeface="Carlito"/>
                <a:cs typeface="Carlito"/>
              </a:rPr>
              <a:t> </a:t>
            </a:r>
            <a:r>
              <a:rPr sz="1700" spc="-10" dirty="0">
                <a:latin typeface="Carlito"/>
                <a:cs typeface="Carlito"/>
              </a:rPr>
              <a:t>difference</a:t>
            </a:r>
            <a:endParaRPr sz="1700">
              <a:latin typeface="Carlito"/>
              <a:cs typeface="Carlito"/>
            </a:endParaRPr>
          </a:p>
          <a:p>
            <a:pPr marL="1270" marR="710565">
              <a:lnSpc>
                <a:spcPct val="100000"/>
              </a:lnSpc>
              <a:buFont typeface="Courier New"/>
              <a:buChar char="o"/>
              <a:tabLst>
                <a:tab pos="288290" algn="l"/>
              </a:tabLst>
            </a:pPr>
            <a:r>
              <a:rPr sz="1700" dirty="0">
                <a:latin typeface="Carlito"/>
                <a:cs typeface="Carlito"/>
              </a:rPr>
              <a:t>No </a:t>
            </a:r>
            <a:r>
              <a:rPr sz="1700" spc="-5" dirty="0">
                <a:latin typeface="Carlito"/>
                <a:cs typeface="Carlito"/>
              </a:rPr>
              <a:t>true</a:t>
            </a:r>
            <a:r>
              <a:rPr sz="1700" spc="-110" dirty="0">
                <a:latin typeface="Carlito"/>
                <a:cs typeface="Carlito"/>
              </a:rPr>
              <a:t> </a:t>
            </a:r>
            <a:r>
              <a:rPr sz="1700" spc="-15" dirty="0">
                <a:latin typeface="Carlito"/>
                <a:cs typeface="Carlito"/>
              </a:rPr>
              <a:t>zero </a:t>
            </a:r>
            <a:r>
              <a:rPr sz="1700" spc="-1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1700" spc="-10" dirty="0">
                <a:solidFill>
                  <a:srgbClr val="0000FF"/>
                </a:solidFill>
                <a:latin typeface="Carlito"/>
                <a:cs typeface="Carlito"/>
              </a:rPr>
              <a:t>Example</a:t>
            </a:r>
            <a:r>
              <a:rPr sz="1700" spc="-10" dirty="0">
                <a:latin typeface="Carlito"/>
                <a:cs typeface="Carlito"/>
              </a:rPr>
              <a:t>:</a:t>
            </a:r>
            <a:endParaRPr sz="1700">
              <a:latin typeface="Carlito"/>
              <a:cs typeface="Carlito"/>
            </a:endParaRPr>
          </a:p>
          <a:p>
            <a:pPr marL="1270">
              <a:lnSpc>
                <a:spcPct val="100000"/>
              </a:lnSpc>
            </a:pPr>
            <a:r>
              <a:rPr sz="1700" spc="-40" dirty="0">
                <a:latin typeface="Carlito"/>
                <a:cs typeface="Carlito"/>
              </a:rPr>
              <a:t>Temp </a:t>
            </a:r>
            <a:r>
              <a:rPr sz="1700" spc="-15" dirty="0">
                <a:latin typeface="Carlito"/>
                <a:cs typeface="Carlito"/>
              </a:rPr>
              <a:t>F</a:t>
            </a:r>
            <a:r>
              <a:rPr sz="1650" spc="-22" baseline="25252" dirty="0">
                <a:latin typeface="Carlito"/>
                <a:cs typeface="Carlito"/>
              </a:rPr>
              <a:t>o</a:t>
            </a:r>
            <a:r>
              <a:rPr sz="1700" spc="-15" dirty="0">
                <a:latin typeface="Carlito"/>
                <a:cs typeface="Carlito"/>
              </a:rPr>
              <a:t>, </a:t>
            </a:r>
            <a:r>
              <a:rPr sz="1700" spc="-5" dirty="0">
                <a:latin typeface="Carlito"/>
                <a:cs typeface="Carlito"/>
              </a:rPr>
              <a:t>birth</a:t>
            </a:r>
            <a:r>
              <a:rPr sz="1700" spc="-55" dirty="0">
                <a:latin typeface="Carlito"/>
                <a:cs typeface="Carlito"/>
              </a:rPr>
              <a:t> </a:t>
            </a:r>
            <a:r>
              <a:rPr sz="1700" spc="-35" dirty="0">
                <a:latin typeface="Carlito"/>
                <a:cs typeface="Carlito"/>
              </a:rPr>
              <a:t>year,</a:t>
            </a:r>
            <a:endParaRPr sz="1700">
              <a:latin typeface="Carlito"/>
              <a:cs typeface="Carlito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94176" y="5204459"/>
            <a:ext cx="2181225" cy="12319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06045" rIns="0" bIns="0" rtlCol="0">
            <a:spAutoFit/>
          </a:bodyPr>
          <a:lstStyle/>
          <a:p>
            <a:pPr marL="288925" marR="230504" indent="-287020">
              <a:lnSpc>
                <a:spcPct val="100000"/>
              </a:lnSpc>
              <a:spcBef>
                <a:spcPts val="835"/>
              </a:spcBef>
              <a:buFont typeface="Courier New"/>
              <a:buChar char="o"/>
              <a:tabLst>
                <a:tab pos="289560" algn="l"/>
              </a:tabLst>
            </a:pPr>
            <a:r>
              <a:rPr sz="1800" spc="-10" dirty="0">
                <a:latin typeface="Carlito"/>
                <a:cs typeface="Carlito"/>
              </a:rPr>
              <a:t>Most</a:t>
            </a:r>
            <a:r>
              <a:rPr sz="1800" spc="-10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quantitative  </a:t>
            </a:r>
            <a:r>
              <a:rPr sz="1800" spc="-5" dirty="0">
                <a:latin typeface="Carlito"/>
                <a:cs typeface="Carlito"/>
              </a:rPr>
              <a:t>variables </a:t>
            </a:r>
            <a:r>
              <a:rPr sz="1800" spc="-10" dirty="0">
                <a:latin typeface="Carlito"/>
                <a:cs typeface="Carlito"/>
              </a:rPr>
              <a:t>are</a:t>
            </a:r>
            <a:r>
              <a:rPr sz="1800" spc="-135" dirty="0">
                <a:latin typeface="Carlito"/>
                <a:cs typeface="Carlito"/>
              </a:rPr>
              <a:t> </a:t>
            </a:r>
            <a:r>
              <a:rPr sz="1800" spc="-15" dirty="0">
                <a:latin typeface="Carlito"/>
                <a:cs typeface="Carlito"/>
              </a:rPr>
              <a:t>ratio</a:t>
            </a:r>
            <a:endParaRPr sz="1800">
              <a:latin typeface="Carlito"/>
              <a:cs typeface="Carlito"/>
            </a:endParaRPr>
          </a:p>
          <a:p>
            <a:pPr marL="288925" indent="-287020">
              <a:lnSpc>
                <a:spcPct val="100000"/>
              </a:lnSpc>
              <a:buFont typeface="Courier New"/>
              <a:buChar char="o"/>
              <a:tabLst>
                <a:tab pos="289560" algn="l"/>
              </a:tabLst>
            </a:pPr>
            <a:r>
              <a:rPr sz="1800" spc="-5" dirty="0">
                <a:latin typeface="Carlito"/>
                <a:cs typeface="Carlito"/>
              </a:rPr>
              <a:t>Count, </a:t>
            </a:r>
            <a:r>
              <a:rPr sz="1800" spc="-15" dirty="0">
                <a:latin typeface="Carlito"/>
                <a:cs typeface="Carlito"/>
              </a:rPr>
              <a:t>rank </a:t>
            </a:r>
            <a:r>
              <a:rPr sz="1800" dirty="0">
                <a:latin typeface="Carlito"/>
                <a:cs typeface="Carlito"/>
              </a:rPr>
              <a:t>&amp;</a:t>
            </a:r>
            <a:r>
              <a:rPr sz="1800" spc="-80" dirty="0">
                <a:latin typeface="Carlito"/>
                <a:cs typeface="Carlito"/>
              </a:rPr>
              <a:t> </a:t>
            </a:r>
            <a:r>
              <a:rPr sz="1800" spc="-15" dirty="0">
                <a:latin typeface="Carlito"/>
                <a:cs typeface="Carlito"/>
              </a:rPr>
              <a:t>ratio</a:t>
            </a:r>
            <a:endParaRPr sz="1800">
              <a:latin typeface="Carlito"/>
              <a:cs typeface="Carlito"/>
            </a:endParaRPr>
          </a:p>
          <a:p>
            <a:pPr marL="288925" indent="-287020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289560" algn="l"/>
              </a:tabLst>
            </a:pPr>
            <a:r>
              <a:rPr sz="1800" spc="-30" dirty="0">
                <a:latin typeface="Carlito"/>
                <a:cs typeface="Carlito"/>
              </a:rPr>
              <a:t>True</a:t>
            </a:r>
            <a:r>
              <a:rPr sz="1800" spc="-25" dirty="0">
                <a:latin typeface="Carlito"/>
                <a:cs typeface="Carlito"/>
              </a:rPr>
              <a:t> </a:t>
            </a:r>
            <a:r>
              <a:rPr sz="1800" spc="-20" dirty="0">
                <a:latin typeface="Carlito"/>
                <a:cs typeface="Carlito"/>
              </a:rPr>
              <a:t>zero</a:t>
            </a:r>
            <a:endParaRPr sz="18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23309" y="722198"/>
            <a:ext cx="50971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Data &amp; Source of</a:t>
            </a:r>
            <a:r>
              <a:rPr b="0" spc="-10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Data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19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733499"/>
            <a:ext cx="9400540" cy="45847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2300" b="1" u="heavy" spc="-1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DATA</a:t>
            </a:r>
            <a:endParaRPr sz="2300">
              <a:latin typeface="Carlito"/>
              <a:cs typeface="Carlito"/>
            </a:endParaRPr>
          </a:p>
          <a:p>
            <a:pPr marL="24765">
              <a:lnSpc>
                <a:spcPct val="100000"/>
              </a:lnSpc>
            </a:pPr>
            <a:r>
              <a:rPr sz="2300" b="1" spc="-15" dirty="0">
                <a:latin typeface="Carlito"/>
                <a:cs typeface="Carlito"/>
              </a:rPr>
              <a:t>Data </a:t>
            </a:r>
            <a:r>
              <a:rPr sz="2300" spc="-10" dirty="0">
                <a:latin typeface="Carlito"/>
                <a:cs typeface="Carlito"/>
              </a:rPr>
              <a:t>are </a:t>
            </a:r>
            <a:r>
              <a:rPr sz="2300" dirty="0">
                <a:latin typeface="Carlito"/>
                <a:cs typeface="Carlito"/>
              </a:rPr>
              <a:t>the </a:t>
            </a:r>
            <a:r>
              <a:rPr sz="2300" spc="-20" dirty="0">
                <a:latin typeface="Carlito"/>
                <a:cs typeface="Carlito"/>
              </a:rPr>
              <a:t>different </a:t>
            </a:r>
            <a:r>
              <a:rPr sz="2300" spc="-5" dirty="0">
                <a:latin typeface="Carlito"/>
                <a:cs typeface="Carlito"/>
              </a:rPr>
              <a:t>values associated with </a:t>
            </a:r>
            <a:r>
              <a:rPr sz="2300" dirty="0">
                <a:latin typeface="Carlito"/>
                <a:cs typeface="Carlito"/>
              </a:rPr>
              <a:t>a</a:t>
            </a:r>
            <a:r>
              <a:rPr sz="2300" spc="-160" dirty="0">
                <a:latin typeface="Carlito"/>
                <a:cs typeface="Carlito"/>
              </a:rPr>
              <a:t> </a:t>
            </a:r>
            <a:r>
              <a:rPr sz="2300" spc="-10" dirty="0">
                <a:latin typeface="Carlito"/>
                <a:cs typeface="Carlito"/>
              </a:rPr>
              <a:t>variable.</a:t>
            </a:r>
            <a:endParaRPr sz="23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3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INFORMATION</a:t>
            </a:r>
            <a:endParaRPr sz="23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300" spc="-20" dirty="0">
                <a:latin typeface="Carlito"/>
                <a:cs typeface="Carlito"/>
              </a:rPr>
              <a:t>Data </a:t>
            </a:r>
            <a:r>
              <a:rPr sz="2300" spc="-10" dirty="0">
                <a:latin typeface="Carlito"/>
                <a:cs typeface="Carlito"/>
              </a:rPr>
              <a:t>is </a:t>
            </a:r>
            <a:r>
              <a:rPr sz="2300" spc="-20" dirty="0">
                <a:latin typeface="Carlito"/>
                <a:cs typeface="Carlito"/>
              </a:rPr>
              <a:t>transformed </a:t>
            </a:r>
            <a:r>
              <a:rPr sz="2300" spc="-15" dirty="0">
                <a:latin typeface="Carlito"/>
                <a:cs typeface="Carlito"/>
              </a:rPr>
              <a:t>into </a:t>
            </a:r>
            <a:r>
              <a:rPr sz="2300" dirty="0">
                <a:latin typeface="Carlito"/>
                <a:cs typeface="Carlito"/>
              </a:rPr>
              <a:t>a </a:t>
            </a:r>
            <a:r>
              <a:rPr sz="2300" spc="-10" dirty="0">
                <a:latin typeface="Carlito"/>
                <a:cs typeface="Carlito"/>
              </a:rPr>
              <a:t>useful </a:t>
            </a:r>
            <a:r>
              <a:rPr sz="2300" spc="-15" dirty="0">
                <a:latin typeface="Carlito"/>
                <a:cs typeface="Carlito"/>
              </a:rPr>
              <a:t>facts </a:t>
            </a:r>
            <a:r>
              <a:rPr sz="2300" spc="-5" dirty="0">
                <a:latin typeface="Carlito"/>
                <a:cs typeface="Carlito"/>
              </a:rPr>
              <a:t>that </a:t>
            </a:r>
            <a:r>
              <a:rPr sz="2300" spc="-10" dirty="0">
                <a:latin typeface="Carlito"/>
                <a:cs typeface="Carlito"/>
              </a:rPr>
              <a:t>can </a:t>
            </a:r>
            <a:r>
              <a:rPr sz="2300" dirty="0">
                <a:latin typeface="Carlito"/>
                <a:cs typeface="Carlito"/>
              </a:rPr>
              <a:t>be </a:t>
            </a:r>
            <a:r>
              <a:rPr sz="2300" spc="-5" dirty="0">
                <a:latin typeface="Carlito"/>
                <a:cs typeface="Carlito"/>
              </a:rPr>
              <a:t>used </a:t>
            </a:r>
            <a:r>
              <a:rPr sz="2300" spc="-20" dirty="0">
                <a:latin typeface="Carlito"/>
                <a:cs typeface="Carlito"/>
              </a:rPr>
              <a:t>for </a:t>
            </a:r>
            <a:r>
              <a:rPr sz="2300" dirty="0">
                <a:latin typeface="Carlito"/>
                <a:cs typeface="Carlito"/>
              </a:rPr>
              <a:t>a </a:t>
            </a:r>
            <a:r>
              <a:rPr sz="2300" spc="-10" dirty="0">
                <a:latin typeface="Carlito"/>
                <a:cs typeface="Carlito"/>
              </a:rPr>
              <a:t>specific </a:t>
            </a:r>
            <a:r>
              <a:rPr sz="2300" spc="-5" dirty="0">
                <a:latin typeface="Carlito"/>
                <a:cs typeface="Carlito"/>
              </a:rPr>
              <a:t>purpose  such decision making </a:t>
            </a:r>
            <a:r>
              <a:rPr sz="2300" spc="-20" dirty="0">
                <a:latin typeface="Carlito"/>
                <a:cs typeface="Carlito"/>
              </a:rPr>
              <a:t>for </a:t>
            </a:r>
            <a:r>
              <a:rPr sz="2300" dirty="0">
                <a:latin typeface="Carlito"/>
                <a:cs typeface="Carlito"/>
              </a:rPr>
              <a:t>a </a:t>
            </a:r>
            <a:r>
              <a:rPr sz="2300" spc="-5" dirty="0">
                <a:latin typeface="Carlito"/>
                <a:cs typeface="Carlito"/>
              </a:rPr>
              <a:t>particular</a:t>
            </a:r>
            <a:r>
              <a:rPr sz="2300" spc="-125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situation.</a:t>
            </a:r>
            <a:endParaRPr sz="23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3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PRIMARY</a:t>
            </a:r>
            <a:r>
              <a:rPr sz="2300" b="1" spc="-30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300" b="1" u="heavy" spc="-10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DATA</a:t>
            </a:r>
            <a:endParaRPr sz="2300">
              <a:latin typeface="Carlito"/>
              <a:cs typeface="Carlito"/>
            </a:endParaRPr>
          </a:p>
          <a:p>
            <a:pPr marL="12700" marR="6350">
              <a:lnSpc>
                <a:spcPct val="100000"/>
              </a:lnSpc>
              <a:spcBef>
                <a:spcPts val="5"/>
              </a:spcBef>
            </a:pPr>
            <a:r>
              <a:rPr sz="2300" spc="-20" dirty="0">
                <a:latin typeface="Carlito"/>
                <a:cs typeface="Carlito"/>
              </a:rPr>
              <a:t>Data </a:t>
            </a:r>
            <a:r>
              <a:rPr sz="2300" spc="-15" dirty="0">
                <a:latin typeface="Carlito"/>
                <a:cs typeface="Carlito"/>
              </a:rPr>
              <a:t>you </a:t>
            </a:r>
            <a:r>
              <a:rPr sz="2300" spc="-20" dirty="0">
                <a:latin typeface="Carlito"/>
                <a:cs typeface="Carlito"/>
              </a:rPr>
              <a:t>have </a:t>
            </a:r>
            <a:r>
              <a:rPr sz="2300" spc="-10" dirty="0">
                <a:latin typeface="Carlito"/>
                <a:cs typeface="Carlito"/>
              </a:rPr>
              <a:t>collected </a:t>
            </a:r>
            <a:r>
              <a:rPr sz="2300" spc="-15" dirty="0">
                <a:latin typeface="Carlito"/>
                <a:cs typeface="Carlito"/>
              </a:rPr>
              <a:t>your </a:t>
            </a:r>
            <a:r>
              <a:rPr sz="2300" spc="-5" dirty="0">
                <a:latin typeface="Carlito"/>
                <a:cs typeface="Carlito"/>
              </a:rPr>
              <a:t>own </a:t>
            </a:r>
            <a:r>
              <a:rPr sz="2300" spc="-10" dirty="0">
                <a:latin typeface="Carlito"/>
                <a:cs typeface="Carlito"/>
              </a:rPr>
              <a:t>and </a:t>
            </a:r>
            <a:r>
              <a:rPr sz="2300" spc="-5" dirty="0">
                <a:latin typeface="Carlito"/>
                <a:cs typeface="Carlito"/>
              </a:rPr>
              <a:t>used </a:t>
            </a:r>
            <a:r>
              <a:rPr sz="2300" spc="-10" dirty="0">
                <a:latin typeface="Carlito"/>
                <a:cs typeface="Carlito"/>
              </a:rPr>
              <a:t>it. </a:t>
            </a:r>
            <a:r>
              <a:rPr sz="2300" spc="-5" dirty="0">
                <a:latin typeface="Carlito"/>
                <a:cs typeface="Carlito"/>
              </a:rPr>
              <a:t>This </a:t>
            </a:r>
            <a:r>
              <a:rPr sz="2300" spc="-20" dirty="0">
                <a:latin typeface="Carlito"/>
                <a:cs typeface="Carlito"/>
              </a:rPr>
              <a:t>data </a:t>
            </a:r>
            <a:r>
              <a:rPr sz="2300" spc="-10" dirty="0">
                <a:latin typeface="Carlito"/>
                <a:cs typeface="Carlito"/>
              </a:rPr>
              <a:t>can </a:t>
            </a:r>
            <a:r>
              <a:rPr sz="2300" dirty="0">
                <a:latin typeface="Carlito"/>
                <a:cs typeface="Carlito"/>
              </a:rPr>
              <a:t>be </a:t>
            </a:r>
            <a:r>
              <a:rPr sz="2300" spc="-10" dirty="0">
                <a:latin typeface="Carlito"/>
                <a:cs typeface="Carlito"/>
              </a:rPr>
              <a:t>obtained </a:t>
            </a:r>
            <a:r>
              <a:rPr sz="2300" spc="-15" dirty="0">
                <a:latin typeface="Carlito"/>
                <a:cs typeface="Carlito"/>
              </a:rPr>
              <a:t>by  </a:t>
            </a:r>
            <a:r>
              <a:rPr sz="2300" spc="-10" dirty="0">
                <a:latin typeface="Carlito"/>
                <a:cs typeface="Carlito"/>
              </a:rPr>
              <a:t>direct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observation</a:t>
            </a:r>
            <a:r>
              <a:rPr sz="2300" spc="-10" dirty="0">
                <a:latin typeface="Carlito"/>
                <a:cs typeface="Carlito"/>
              </a:rPr>
              <a:t>,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experiment</a:t>
            </a:r>
            <a:r>
              <a:rPr sz="2300" spc="-10" dirty="0">
                <a:latin typeface="Carlito"/>
                <a:cs typeface="Carlito"/>
              </a:rPr>
              <a:t>, </a:t>
            </a:r>
            <a:r>
              <a:rPr sz="2300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questionnaires</a:t>
            </a:r>
            <a:r>
              <a:rPr sz="2300" spc="-10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or </a:t>
            </a:r>
            <a:r>
              <a:rPr sz="2300" u="heavy" spc="-3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survey</a:t>
            </a:r>
            <a:r>
              <a:rPr sz="2300" spc="-30" dirty="0">
                <a:latin typeface="Carlito"/>
                <a:cs typeface="Carlito"/>
              </a:rPr>
              <a:t>,</a:t>
            </a:r>
            <a:r>
              <a:rPr sz="2300" spc="-155" dirty="0">
                <a:latin typeface="Carlito"/>
                <a:cs typeface="Carlito"/>
              </a:rPr>
              <a:t> </a:t>
            </a:r>
            <a:r>
              <a:rPr sz="2300" spc="-10" dirty="0">
                <a:latin typeface="Carlito"/>
                <a:cs typeface="Carlito"/>
              </a:rPr>
              <a:t>etc.</a:t>
            </a:r>
            <a:endParaRPr sz="23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Carlito"/>
              <a:cs typeface="Carlito"/>
            </a:endParaRPr>
          </a:p>
          <a:p>
            <a:pPr marL="24765">
              <a:lnSpc>
                <a:spcPct val="100000"/>
              </a:lnSpc>
            </a:pPr>
            <a:r>
              <a:rPr sz="2300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SECONDARY</a:t>
            </a:r>
            <a:r>
              <a:rPr sz="2300" b="1" spc="-3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300" b="1" u="heavy" spc="-10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DATA</a:t>
            </a:r>
            <a:endParaRPr sz="2300">
              <a:latin typeface="Carlito"/>
              <a:cs typeface="Carlito"/>
            </a:endParaRPr>
          </a:p>
          <a:p>
            <a:pPr marL="24765">
              <a:lnSpc>
                <a:spcPct val="100000"/>
              </a:lnSpc>
            </a:pPr>
            <a:r>
              <a:rPr sz="2300" spc="-15" dirty="0">
                <a:latin typeface="Carlito"/>
                <a:cs typeface="Carlito"/>
              </a:rPr>
              <a:t>Data </a:t>
            </a:r>
            <a:r>
              <a:rPr sz="2300" spc="-10" dirty="0">
                <a:latin typeface="Carlito"/>
                <a:cs typeface="Carlito"/>
              </a:rPr>
              <a:t>that </a:t>
            </a:r>
            <a:r>
              <a:rPr sz="2300" spc="-5" dirty="0">
                <a:latin typeface="Carlito"/>
                <a:cs typeface="Carlito"/>
              </a:rPr>
              <a:t>some </a:t>
            </a:r>
            <a:r>
              <a:rPr sz="2300" dirty="0">
                <a:latin typeface="Carlito"/>
                <a:cs typeface="Carlito"/>
              </a:rPr>
              <a:t>else </a:t>
            </a:r>
            <a:r>
              <a:rPr sz="2300" spc="-5" dirty="0">
                <a:latin typeface="Carlito"/>
                <a:cs typeface="Carlito"/>
              </a:rPr>
              <a:t>has </a:t>
            </a:r>
            <a:r>
              <a:rPr sz="2300" spc="-10" dirty="0">
                <a:latin typeface="Carlito"/>
                <a:cs typeface="Carlito"/>
              </a:rPr>
              <a:t>collected </a:t>
            </a:r>
            <a:r>
              <a:rPr sz="2300" dirty="0">
                <a:latin typeface="Carlito"/>
                <a:cs typeface="Carlito"/>
              </a:rPr>
              <a:t>and made </a:t>
            </a:r>
            <a:r>
              <a:rPr sz="2300" spc="-15" dirty="0">
                <a:latin typeface="Carlito"/>
                <a:cs typeface="Carlito"/>
              </a:rPr>
              <a:t>available </a:t>
            </a:r>
            <a:r>
              <a:rPr sz="2300" spc="-20" dirty="0">
                <a:latin typeface="Carlito"/>
                <a:cs typeface="Carlito"/>
              </a:rPr>
              <a:t>for </a:t>
            </a:r>
            <a:r>
              <a:rPr sz="2300" spc="-5" dirty="0">
                <a:latin typeface="Carlito"/>
                <a:cs typeface="Carlito"/>
              </a:rPr>
              <a:t>other people </a:t>
            </a:r>
            <a:r>
              <a:rPr sz="2300" spc="-15" dirty="0">
                <a:latin typeface="Carlito"/>
                <a:cs typeface="Carlito"/>
              </a:rPr>
              <a:t>to </a:t>
            </a:r>
            <a:r>
              <a:rPr sz="2300" spc="-5" dirty="0">
                <a:latin typeface="Carlito"/>
                <a:cs typeface="Carlito"/>
              </a:rPr>
              <a:t>use</a:t>
            </a:r>
            <a:r>
              <a:rPr sz="2300" spc="-140" dirty="0">
                <a:latin typeface="Carlito"/>
                <a:cs typeface="Carlito"/>
              </a:rPr>
              <a:t> </a:t>
            </a:r>
            <a:r>
              <a:rPr sz="2300" dirty="0">
                <a:latin typeface="Carlito"/>
                <a:cs typeface="Carlito"/>
              </a:rPr>
              <a:t>it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6330" y="748029"/>
            <a:ext cx="69373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Advantages Vs</a:t>
            </a:r>
            <a:r>
              <a:rPr b="0" spc="-4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Disadvantages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466725">
              <a:lnSpc>
                <a:spcPct val="100000"/>
              </a:lnSpc>
              <a:spcBef>
                <a:spcPts val="420"/>
              </a:spcBef>
            </a:pPr>
            <a:r>
              <a:rPr dirty="0"/>
              <a:t>Advantages</a:t>
            </a:r>
            <a:r>
              <a:rPr dirty="0">
                <a:solidFill>
                  <a:srgbClr val="000000"/>
                </a:solidFill>
              </a:rPr>
              <a:t>:</a:t>
            </a: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Readily</a:t>
            </a:r>
            <a:r>
              <a:rPr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available</a:t>
            </a: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Less expensive to</a:t>
            </a:r>
            <a:r>
              <a:rPr b="0" spc="-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collect</a:t>
            </a:r>
          </a:p>
          <a:p>
            <a:pPr>
              <a:lnSpc>
                <a:spcPct val="100000"/>
              </a:lnSpc>
              <a:spcBef>
                <a:spcPts val="30"/>
              </a:spcBef>
              <a:buFont typeface="Wingdings"/>
              <a:buChar char=""/>
            </a:pPr>
            <a:endParaRPr sz="2400">
              <a:latin typeface="Times New Roman"/>
              <a:cs typeface="Times New Roman"/>
            </a:endParaRPr>
          </a:p>
          <a:p>
            <a:pPr marL="466725">
              <a:lnSpc>
                <a:spcPct val="100000"/>
              </a:lnSpc>
            </a:pPr>
            <a:r>
              <a:rPr spc="-5" dirty="0"/>
              <a:t>Disadvantages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:</a:t>
            </a:r>
          </a:p>
          <a:p>
            <a:pPr marL="355600" marR="5080" indent="-3429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354965" algn="l"/>
                <a:tab pos="355600" algn="l"/>
                <a:tab pos="925194" algn="l"/>
                <a:tab pos="2061845" algn="l"/>
                <a:tab pos="2809240" algn="l"/>
              </a:tabLst>
            </a:pP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No	</a:t>
            </a:r>
            <a:r>
              <a:rPr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control	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how	</a:t>
            </a:r>
            <a:r>
              <a:rPr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data  was</a:t>
            </a:r>
            <a:r>
              <a:rPr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collected</a:t>
            </a: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Less</a:t>
            </a:r>
            <a:r>
              <a:rPr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b="0" spc="-5" dirty="0">
                <a:solidFill>
                  <a:srgbClr val="000000"/>
                </a:solidFill>
                <a:latin typeface="Times New Roman"/>
                <a:cs typeface="Times New Roman"/>
              </a:rPr>
              <a:t>reliable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24000" y="1754123"/>
            <a:ext cx="3355975" cy="567055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12445">
              <a:lnSpc>
                <a:spcPts val="4310"/>
              </a:lnSpc>
            </a:pPr>
            <a:r>
              <a:rPr sz="3600" spc="-5" dirty="0">
                <a:latin typeface="Times New Roman"/>
                <a:cs typeface="Times New Roman"/>
              </a:rPr>
              <a:t>Primary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data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23746" y="2569286"/>
            <a:ext cx="3977640" cy="3107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Advantages</a:t>
            </a:r>
            <a:r>
              <a:rPr sz="2800" b="1" spc="-5" dirty="0">
                <a:latin typeface="Times New Roman"/>
                <a:cs typeface="Times New Roman"/>
              </a:rPr>
              <a:t>:</a:t>
            </a:r>
            <a:endParaRPr sz="2800">
              <a:latin typeface="Times New Roman"/>
              <a:cs typeface="Times New Roman"/>
            </a:endParaRPr>
          </a:p>
          <a:p>
            <a:pPr marL="354965" marR="5080" indent="-342900" algn="just">
              <a:lnSpc>
                <a:spcPct val="100000"/>
              </a:lnSpc>
              <a:spcBef>
                <a:spcPts val="135"/>
              </a:spcBef>
              <a:buFont typeface="Wingdings"/>
              <a:buChar char=""/>
              <a:tabLst>
                <a:tab pos="355600" algn="l"/>
              </a:tabLst>
            </a:pPr>
            <a:r>
              <a:rPr sz="2800" spc="-10" dirty="0">
                <a:latin typeface="Times New Roman"/>
                <a:cs typeface="Times New Roman"/>
              </a:rPr>
              <a:t>Collected by the </a:t>
            </a:r>
            <a:r>
              <a:rPr sz="2800" spc="-5" dirty="0">
                <a:latin typeface="Times New Roman"/>
                <a:cs typeface="Times New Roman"/>
              </a:rPr>
              <a:t>person,  </a:t>
            </a:r>
            <a:r>
              <a:rPr sz="2800" spc="-10" dirty="0">
                <a:latin typeface="Times New Roman"/>
                <a:cs typeface="Times New Roman"/>
              </a:rPr>
              <a:t>institution </a:t>
            </a:r>
            <a:r>
              <a:rPr sz="2800" dirty="0">
                <a:latin typeface="Times New Roman"/>
                <a:cs typeface="Times New Roman"/>
              </a:rPr>
              <a:t>or </a:t>
            </a:r>
            <a:r>
              <a:rPr sz="2800" spc="-10" dirty="0">
                <a:latin typeface="Times New Roman"/>
                <a:cs typeface="Times New Roman"/>
              </a:rPr>
              <a:t>government  </a:t>
            </a:r>
            <a:r>
              <a:rPr sz="2800" spc="-5" dirty="0">
                <a:latin typeface="Times New Roman"/>
                <a:cs typeface="Times New Roman"/>
              </a:rPr>
              <a:t>that uses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it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Disadvantages:</a:t>
            </a:r>
            <a:endParaRPr sz="280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spcBef>
                <a:spcPts val="130"/>
              </a:spcBef>
              <a:buFont typeface="Wingdings"/>
              <a:buChar char=""/>
              <a:tabLst>
                <a:tab pos="354965" algn="l"/>
                <a:tab pos="355600" algn="l"/>
                <a:tab pos="1146175" algn="l"/>
                <a:tab pos="1699260" algn="l"/>
                <a:tab pos="2550160" algn="l"/>
              </a:tabLst>
            </a:pPr>
            <a:r>
              <a:rPr sz="2800" spc="-15" dirty="0">
                <a:latin typeface="Times New Roman"/>
                <a:cs typeface="Times New Roman"/>
              </a:rPr>
              <a:t>Ca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5" dirty="0">
                <a:latin typeface="Times New Roman"/>
                <a:cs typeface="Times New Roman"/>
              </a:rPr>
              <a:t>b</a:t>
            </a:r>
            <a:r>
              <a:rPr sz="2800" spc="-5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v</a:t>
            </a:r>
            <a:r>
              <a:rPr sz="2800" spc="-20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ry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xp</a:t>
            </a:r>
            <a:r>
              <a:rPr sz="2800" spc="-25" dirty="0">
                <a:latin typeface="Times New Roman"/>
                <a:cs typeface="Times New Roman"/>
              </a:rPr>
              <a:t>e</a:t>
            </a:r>
            <a:r>
              <a:rPr sz="2800" spc="-5" dirty="0">
                <a:latin typeface="Times New Roman"/>
                <a:cs typeface="Times New Roman"/>
              </a:rPr>
              <a:t>n</a:t>
            </a:r>
            <a:r>
              <a:rPr sz="2800" spc="-25" dirty="0">
                <a:latin typeface="Times New Roman"/>
                <a:cs typeface="Times New Roman"/>
              </a:rPr>
              <a:t>s</a:t>
            </a:r>
            <a:r>
              <a:rPr sz="2800" spc="-5" dirty="0">
                <a:latin typeface="Times New Roman"/>
                <a:cs typeface="Times New Roman"/>
              </a:rPr>
              <a:t>ive  and </a:t>
            </a:r>
            <a:r>
              <a:rPr sz="2800" spc="-10" dirty="0">
                <a:latin typeface="Times New Roman"/>
                <a:cs typeface="Times New Roman"/>
              </a:rPr>
              <a:t>time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consuming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655307" y="1610880"/>
            <a:ext cx="3446145" cy="1041400"/>
            <a:chOff x="6655307" y="1610880"/>
            <a:chExt cx="3446145" cy="1041400"/>
          </a:xfrm>
        </p:grpSpPr>
        <p:sp>
          <p:nvSpPr>
            <p:cNvPr id="6" name="object 6"/>
            <p:cNvSpPr/>
            <p:nvPr/>
          </p:nvSpPr>
          <p:spPr>
            <a:xfrm>
              <a:off x="6655307" y="1729765"/>
              <a:ext cx="3445763" cy="65681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670547" y="1610880"/>
              <a:ext cx="3429000" cy="10408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02551" y="1754124"/>
              <a:ext cx="3355848" cy="5669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702552" y="1754123"/>
            <a:ext cx="3355975" cy="567055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85115">
              <a:lnSpc>
                <a:spcPts val="4310"/>
              </a:lnSpc>
            </a:pPr>
            <a:r>
              <a:rPr sz="3600" spc="-5" dirty="0">
                <a:latin typeface="Times New Roman"/>
                <a:cs typeface="Times New Roman"/>
              </a:rPr>
              <a:t>Secondary</a:t>
            </a:r>
            <a:r>
              <a:rPr sz="3600" spc="-55" dirty="0">
                <a:latin typeface="Times New Roman"/>
                <a:cs typeface="Times New Roman"/>
              </a:rPr>
              <a:t> </a:t>
            </a:r>
            <a:r>
              <a:rPr sz="3600" spc="-5" dirty="0">
                <a:latin typeface="Times New Roman"/>
                <a:cs typeface="Times New Roman"/>
              </a:rPr>
              <a:t>data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91961" y="1483613"/>
            <a:ext cx="0" cy="4509770"/>
          </a:xfrm>
          <a:custGeom>
            <a:avLst/>
            <a:gdLst/>
            <a:ahLst/>
            <a:cxnLst/>
            <a:rect l="l" t="t" r="r" b="b"/>
            <a:pathLst>
              <a:path h="4509770">
                <a:moveTo>
                  <a:pt x="0" y="0"/>
                </a:moveTo>
                <a:lnTo>
                  <a:pt x="0" y="4509147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594169"/>
            <a:ext cx="9008745" cy="1800225"/>
            <a:chOff x="1524000" y="594169"/>
            <a:chExt cx="9008745" cy="1800225"/>
          </a:xfrm>
        </p:grpSpPr>
        <p:sp>
          <p:nvSpPr>
            <p:cNvPr id="3" name="object 3"/>
            <p:cNvSpPr/>
            <p:nvPr/>
          </p:nvSpPr>
          <p:spPr>
            <a:xfrm>
              <a:off x="3825239" y="1749577"/>
              <a:ext cx="4386071" cy="5379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30395" y="1726666"/>
              <a:ext cx="4172711" cy="66753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86961" y="1791462"/>
              <a:ext cx="4267200" cy="419100"/>
            </a:xfrm>
            <a:custGeom>
              <a:avLst/>
              <a:gdLst/>
              <a:ahLst/>
              <a:cxnLst/>
              <a:rect l="l" t="t" r="r" b="b"/>
              <a:pathLst>
                <a:path w="4267200" h="419100">
                  <a:moveTo>
                    <a:pt x="4267199" y="0"/>
                  </a:moveTo>
                  <a:lnTo>
                    <a:pt x="0" y="0"/>
                  </a:lnTo>
                  <a:lnTo>
                    <a:pt x="0" y="419100"/>
                  </a:lnTo>
                  <a:lnTo>
                    <a:pt x="4267199" y="419100"/>
                  </a:lnTo>
                  <a:lnTo>
                    <a:pt x="4267199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35551" y="732281"/>
            <a:ext cx="29000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Primary</a:t>
            </a:r>
            <a:r>
              <a:rPr b="0" spc="-85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data</a:t>
            </a: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21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3886961" y="1791461"/>
            <a:ext cx="4267200" cy="419100"/>
          </a:xfrm>
          <a:prstGeom prst="rect">
            <a:avLst/>
          </a:prstGeom>
          <a:ln w="38100">
            <a:solidFill>
              <a:srgbClr val="FFFFFF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190"/>
              </a:spcBef>
            </a:pPr>
            <a:r>
              <a:rPr sz="2200" b="1" spc="-10" dirty="0">
                <a:solidFill>
                  <a:srgbClr val="FFFFFF"/>
                </a:solidFill>
                <a:latin typeface="Carlito"/>
                <a:cs typeface="Carlito"/>
              </a:rPr>
              <a:t>Primary </a:t>
            </a:r>
            <a:r>
              <a:rPr sz="2200" b="1" spc="-20" dirty="0">
                <a:solidFill>
                  <a:srgbClr val="FFFFFF"/>
                </a:solidFill>
                <a:latin typeface="Carlito"/>
                <a:cs typeface="Carlito"/>
              </a:rPr>
              <a:t>data </a:t>
            </a:r>
            <a:r>
              <a:rPr sz="2200" b="1" spc="-5" dirty="0">
                <a:solidFill>
                  <a:srgbClr val="FFFFFF"/>
                </a:solidFill>
                <a:latin typeface="Carlito"/>
                <a:cs typeface="Carlito"/>
              </a:rPr>
              <a:t>collection</a:t>
            </a:r>
            <a:r>
              <a:rPr sz="2200" b="1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rlito"/>
                <a:cs typeface="Carlito"/>
              </a:rPr>
              <a:t>methods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10155" y="3063252"/>
            <a:ext cx="2702560" cy="1003300"/>
            <a:chOff x="2010155" y="3063252"/>
            <a:chExt cx="2702560" cy="1003300"/>
          </a:xfrm>
        </p:grpSpPr>
        <p:sp>
          <p:nvSpPr>
            <p:cNvPr id="9" name="object 9"/>
            <p:cNvSpPr/>
            <p:nvPr/>
          </p:nvSpPr>
          <p:spPr>
            <a:xfrm>
              <a:off x="2010155" y="3096755"/>
              <a:ext cx="2680716" cy="8519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52827" y="3063252"/>
              <a:ext cx="2659379" cy="10027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57399" y="3124200"/>
              <a:ext cx="2590800" cy="7620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57399" y="3124200"/>
              <a:ext cx="2590800" cy="762000"/>
            </a:xfrm>
            <a:custGeom>
              <a:avLst/>
              <a:gdLst/>
              <a:ahLst/>
              <a:cxnLst/>
              <a:rect l="l" t="t" r="r" b="b"/>
              <a:pathLst>
                <a:path w="2590800" h="762000">
                  <a:moveTo>
                    <a:pt x="0" y="762000"/>
                  </a:moveTo>
                  <a:lnTo>
                    <a:pt x="2590800" y="762000"/>
                  </a:lnTo>
                  <a:lnTo>
                    <a:pt x="25908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144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057400" y="3124200"/>
            <a:ext cx="2590800" cy="7620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417830" marR="200660" indent="-212090">
              <a:lnSpc>
                <a:spcPct val="100000"/>
              </a:lnSpc>
              <a:spcBef>
                <a:spcPts val="229"/>
              </a:spcBef>
            </a:pPr>
            <a:r>
              <a:rPr sz="2200" b="1" spc="-10" dirty="0">
                <a:latin typeface="Carlito"/>
                <a:cs typeface="Carlito"/>
              </a:rPr>
              <a:t>Direct</a:t>
            </a:r>
            <a:r>
              <a:rPr sz="2200" b="1" spc="-60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Observation  </a:t>
            </a:r>
            <a:r>
              <a:rPr sz="2200" b="1" spc="-5" dirty="0">
                <a:latin typeface="Carlito"/>
                <a:cs typeface="Carlito"/>
              </a:rPr>
              <a:t>or </a:t>
            </a:r>
            <a:r>
              <a:rPr sz="2200" b="1" spc="-10" dirty="0">
                <a:latin typeface="Carlito"/>
                <a:cs typeface="Carlito"/>
              </a:rPr>
              <a:t>Focus</a:t>
            </a:r>
            <a:r>
              <a:rPr sz="2200" b="1" dirty="0">
                <a:latin typeface="Carlito"/>
                <a:cs typeface="Carlito"/>
              </a:rPr>
              <a:t> </a:t>
            </a:r>
            <a:r>
              <a:rPr sz="2200" b="1" spc="-10" dirty="0">
                <a:latin typeface="Carlito"/>
                <a:cs typeface="Carlito"/>
              </a:rPr>
              <a:t>Group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531607" y="3096767"/>
            <a:ext cx="2299970" cy="725805"/>
            <a:chOff x="7531607" y="3096767"/>
            <a:chExt cx="2299970" cy="725805"/>
          </a:xfrm>
        </p:grpSpPr>
        <p:sp>
          <p:nvSpPr>
            <p:cNvPr id="15" name="object 15"/>
            <p:cNvSpPr/>
            <p:nvPr/>
          </p:nvSpPr>
          <p:spPr>
            <a:xfrm>
              <a:off x="7531607" y="3096767"/>
              <a:ext cx="2299716" cy="69951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80247" y="3154654"/>
              <a:ext cx="1199400" cy="66753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78851" y="3124199"/>
              <a:ext cx="2209800" cy="6096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578852" y="3124200"/>
            <a:ext cx="2209800" cy="6096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L="712470">
              <a:lnSpc>
                <a:spcPct val="100000"/>
              </a:lnSpc>
              <a:spcBef>
                <a:spcPts val="950"/>
              </a:spcBef>
            </a:pPr>
            <a:r>
              <a:rPr sz="2200" b="1" spc="-10" dirty="0">
                <a:latin typeface="Carlito"/>
                <a:cs typeface="Carlito"/>
              </a:rPr>
              <a:t>Survey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981955" y="3096767"/>
            <a:ext cx="2299970" cy="725805"/>
            <a:chOff x="4981955" y="3096767"/>
            <a:chExt cx="2299970" cy="725805"/>
          </a:xfrm>
        </p:grpSpPr>
        <p:sp>
          <p:nvSpPr>
            <p:cNvPr id="20" name="object 20"/>
            <p:cNvSpPr/>
            <p:nvPr/>
          </p:nvSpPr>
          <p:spPr>
            <a:xfrm>
              <a:off x="4981955" y="3096767"/>
              <a:ext cx="2299716" cy="69951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201411" y="3154654"/>
              <a:ext cx="1857756" cy="667537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29199" y="3124199"/>
              <a:ext cx="2209800" cy="60960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029200" y="3124200"/>
            <a:ext cx="2209800" cy="6096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120650" rIns="0" bIns="0" rtlCol="0">
            <a:spAutoFit/>
          </a:bodyPr>
          <a:lstStyle/>
          <a:p>
            <a:pPr marL="383540">
              <a:lnSpc>
                <a:spcPct val="100000"/>
              </a:lnSpc>
              <a:spcBef>
                <a:spcPts val="950"/>
              </a:spcBef>
            </a:pPr>
            <a:r>
              <a:rPr sz="2200" b="1" spc="-10" dirty="0">
                <a:latin typeface="Carlito"/>
                <a:cs typeface="Carlito"/>
              </a:rPr>
              <a:t>Experiments</a:t>
            </a:r>
            <a:endParaRPr sz="2200">
              <a:latin typeface="Carlito"/>
              <a:cs typeface="Carlito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371088" y="2188451"/>
            <a:ext cx="5368290" cy="1007744"/>
            <a:chOff x="3371088" y="2188451"/>
            <a:chExt cx="5368290" cy="1007744"/>
          </a:xfrm>
        </p:grpSpPr>
        <p:sp>
          <p:nvSpPr>
            <p:cNvPr id="25" name="object 25"/>
            <p:cNvSpPr/>
            <p:nvPr/>
          </p:nvSpPr>
          <p:spPr>
            <a:xfrm>
              <a:off x="6041136" y="2188451"/>
              <a:ext cx="106616" cy="100737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096761" y="2210562"/>
              <a:ext cx="0" cy="914400"/>
            </a:xfrm>
            <a:custGeom>
              <a:avLst/>
              <a:gdLst/>
              <a:ahLst/>
              <a:cxnLst/>
              <a:rect l="l" t="t" r="r" b="b"/>
              <a:pathLst>
                <a:path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977127" y="2479484"/>
              <a:ext cx="2758439" cy="10661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20561" y="2515361"/>
              <a:ext cx="2663825" cy="0"/>
            </a:xfrm>
            <a:custGeom>
              <a:avLst/>
              <a:gdLst/>
              <a:ahLst/>
              <a:cxnLst/>
              <a:rect l="l" t="t" r="r" b="b"/>
              <a:pathLst>
                <a:path w="2663825">
                  <a:moveTo>
                    <a:pt x="0" y="0"/>
                  </a:moveTo>
                  <a:lnTo>
                    <a:pt x="266357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628888" y="2493289"/>
              <a:ext cx="109903" cy="70253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684514" y="2515361"/>
              <a:ext cx="3810" cy="609600"/>
            </a:xfrm>
            <a:custGeom>
              <a:avLst/>
              <a:gdLst/>
              <a:ahLst/>
              <a:cxnLst/>
              <a:rect l="l" t="t" r="r" b="b"/>
              <a:pathLst>
                <a:path w="3809" h="609600">
                  <a:moveTo>
                    <a:pt x="3428" y="0"/>
                  </a:moveTo>
                  <a:lnTo>
                    <a:pt x="0" y="60960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389376" y="2479484"/>
              <a:ext cx="2758440" cy="10661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432810" y="2515361"/>
              <a:ext cx="2663825" cy="0"/>
            </a:xfrm>
            <a:custGeom>
              <a:avLst/>
              <a:gdLst/>
              <a:ahLst/>
              <a:cxnLst/>
              <a:rect l="l" t="t" r="r" b="b"/>
              <a:pathLst>
                <a:path w="2663825">
                  <a:moveTo>
                    <a:pt x="0" y="0"/>
                  </a:moveTo>
                  <a:lnTo>
                    <a:pt x="266357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371088" y="2493289"/>
              <a:ext cx="109903" cy="702538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26714" y="2515361"/>
              <a:ext cx="3810" cy="609600"/>
            </a:xfrm>
            <a:custGeom>
              <a:avLst/>
              <a:gdLst/>
              <a:ahLst/>
              <a:cxnLst/>
              <a:rect l="l" t="t" r="r" b="b"/>
              <a:pathLst>
                <a:path w="3810" h="609600">
                  <a:moveTo>
                    <a:pt x="3428" y="0"/>
                  </a:moveTo>
                  <a:lnTo>
                    <a:pt x="0" y="609600"/>
                  </a:lnTo>
                </a:path>
              </a:pathLst>
            </a:custGeom>
            <a:ln w="25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37691" y="3944239"/>
            <a:ext cx="3253740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latin typeface="Carlito"/>
                <a:cs typeface="Carlito"/>
              </a:rPr>
              <a:t>Observing subjects in</a:t>
            </a:r>
            <a:r>
              <a:rPr sz="2300" spc="40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their</a:t>
            </a:r>
            <a:endParaRPr sz="23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300" spc="-10" dirty="0">
                <a:latin typeface="Carlito"/>
                <a:cs typeface="Carlito"/>
              </a:rPr>
              <a:t>natural</a:t>
            </a:r>
            <a:r>
              <a:rPr sz="2300" spc="-50" dirty="0">
                <a:latin typeface="Carlito"/>
                <a:cs typeface="Carlito"/>
              </a:rPr>
              <a:t> </a:t>
            </a:r>
            <a:r>
              <a:rPr sz="2300" spc="-10" dirty="0">
                <a:latin typeface="Carlito"/>
                <a:cs typeface="Carlito"/>
              </a:rPr>
              <a:t>environment.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7691" y="4996053"/>
            <a:ext cx="3253104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Example</a:t>
            </a:r>
            <a:r>
              <a:rPr sz="2300" b="1" spc="-10" dirty="0">
                <a:solidFill>
                  <a:srgbClr val="0000FF"/>
                </a:solidFill>
                <a:latin typeface="Carlito"/>
                <a:cs typeface="Carlito"/>
              </a:rPr>
              <a:t>:  </a:t>
            </a:r>
            <a:r>
              <a:rPr sz="2300" spc="-20" dirty="0">
                <a:latin typeface="Carlito"/>
                <a:cs typeface="Carlito"/>
              </a:rPr>
              <a:t>Watching  </a:t>
            </a:r>
            <a:r>
              <a:rPr sz="2300" spc="-15" dirty="0">
                <a:latin typeface="Carlito"/>
                <a:cs typeface="Carlito"/>
              </a:rPr>
              <a:t>to</a:t>
            </a:r>
            <a:r>
              <a:rPr sz="2300" spc="145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see</a:t>
            </a:r>
            <a:endParaRPr sz="23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300" spc="-5" dirty="0">
                <a:latin typeface="Carlito"/>
                <a:cs typeface="Carlito"/>
              </a:rPr>
              <a:t>if </a:t>
            </a:r>
            <a:r>
              <a:rPr sz="2300" spc="-15" dirty="0">
                <a:latin typeface="Carlito"/>
                <a:cs typeface="Carlito"/>
              </a:rPr>
              <a:t>drivers stop </a:t>
            </a:r>
            <a:r>
              <a:rPr sz="2300" spc="-10" dirty="0">
                <a:latin typeface="Carlito"/>
                <a:cs typeface="Carlito"/>
              </a:rPr>
              <a:t>at </a:t>
            </a:r>
            <a:r>
              <a:rPr sz="2300" dirty="0">
                <a:latin typeface="Carlito"/>
                <a:cs typeface="Carlito"/>
              </a:rPr>
              <a:t>a </a:t>
            </a:r>
            <a:r>
              <a:rPr sz="2300" spc="-15" dirty="0">
                <a:latin typeface="Carlito"/>
                <a:cs typeface="Carlito"/>
              </a:rPr>
              <a:t>stop</a:t>
            </a:r>
            <a:r>
              <a:rPr sz="2300" spc="-120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sign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95927" y="3944239"/>
            <a:ext cx="298640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3525" algn="l"/>
                <a:tab pos="2096135" algn="l"/>
              </a:tabLst>
            </a:pPr>
            <a:r>
              <a:rPr sz="2300" spc="-140" dirty="0">
                <a:latin typeface="Carlito"/>
                <a:cs typeface="Carlito"/>
              </a:rPr>
              <a:t>T</a:t>
            </a:r>
            <a:r>
              <a:rPr sz="2300" spc="-40" dirty="0">
                <a:latin typeface="Carlito"/>
                <a:cs typeface="Carlito"/>
              </a:rPr>
              <a:t>r</a:t>
            </a:r>
            <a:r>
              <a:rPr sz="2300" spc="-10" dirty="0">
                <a:latin typeface="Carlito"/>
                <a:cs typeface="Carlito"/>
              </a:rPr>
              <a:t>e</a:t>
            </a:r>
            <a:r>
              <a:rPr sz="2300" spc="-25" dirty="0">
                <a:latin typeface="Carlito"/>
                <a:cs typeface="Carlito"/>
              </a:rPr>
              <a:t>a</a:t>
            </a:r>
            <a:r>
              <a:rPr sz="2300" dirty="0">
                <a:latin typeface="Carlito"/>
                <a:cs typeface="Carlito"/>
              </a:rPr>
              <a:t>t</a:t>
            </a:r>
            <a:r>
              <a:rPr sz="2300" spc="-25" dirty="0">
                <a:latin typeface="Carlito"/>
                <a:cs typeface="Carlito"/>
              </a:rPr>
              <a:t>m</a:t>
            </a:r>
            <a:r>
              <a:rPr sz="2300" dirty="0">
                <a:latin typeface="Carlito"/>
                <a:cs typeface="Carlito"/>
              </a:rPr>
              <a:t>e</a:t>
            </a:r>
            <a:r>
              <a:rPr sz="2300" spc="-20" dirty="0">
                <a:latin typeface="Carlito"/>
                <a:cs typeface="Carlito"/>
              </a:rPr>
              <a:t>n</a:t>
            </a:r>
            <a:r>
              <a:rPr sz="2300" dirty="0">
                <a:latin typeface="Carlito"/>
                <a:cs typeface="Carlito"/>
              </a:rPr>
              <a:t>ts	a</a:t>
            </a:r>
            <a:r>
              <a:rPr sz="2300" spc="-50" dirty="0">
                <a:latin typeface="Carlito"/>
                <a:cs typeface="Carlito"/>
              </a:rPr>
              <a:t>r</a:t>
            </a:r>
            <a:r>
              <a:rPr sz="2300" dirty="0">
                <a:latin typeface="Carlito"/>
                <a:cs typeface="Carlito"/>
              </a:rPr>
              <a:t>e	</a:t>
            </a:r>
            <a:r>
              <a:rPr sz="2300" spc="-15" dirty="0">
                <a:latin typeface="Carlito"/>
                <a:cs typeface="Carlito"/>
              </a:rPr>
              <a:t>a</a:t>
            </a:r>
            <a:r>
              <a:rPr sz="2300" spc="-5" dirty="0">
                <a:latin typeface="Carlito"/>
                <a:cs typeface="Carlito"/>
              </a:rPr>
              <a:t>p</a:t>
            </a:r>
            <a:r>
              <a:rPr sz="2300" spc="-10" dirty="0">
                <a:latin typeface="Carlito"/>
                <a:cs typeface="Carlito"/>
              </a:rPr>
              <a:t>p</a:t>
            </a:r>
            <a:r>
              <a:rPr sz="2300" dirty="0">
                <a:latin typeface="Carlito"/>
                <a:cs typeface="Carlito"/>
              </a:rPr>
              <a:t>l</a:t>
            </a:r>
            <a:r>
              <a:rPr sz="2300" spc="-15" dirty="0">
                <a:latin typeface="Carlito"/>
                <a:cs typeface="Carlito"/>
              </a:rPr>
              <a:t>i</a:t>
            </a:r>
            <a:r>
              <a:rPr sz="2300" dirty="0">
                <a:latin typeface="Carlito"/>
                <a:cs typeface="Carlito"/>
              </a:rPr>
              <a:t>ed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95927" y="4294454"/>
            <a:ext cx="2817495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latin typeface="Carlito"/>
                <a:cs typeface="Carlito"/>
              </a:rPr>
              <a:t>in </a:t>
            </a:r>
            <a:r>
              <a:rPr sz="2300" spc="-15" dirty="0">
                <a:latin typeface="Carlito"/>
                <a:cs typeface="Carlito"/>
              </a:rPr>
              <a:t>controlled</a:t>
            </a:r>
            <a:r>
              <a:rPr sz="2300" spc="-85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conditions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95927" y="4996053"/>
            <a:ext cx="298577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4295" algn="l"/>
                <a:tab pos="2124710" algn="l"/>
              </a:tabLst>
            </a:pPr>
            <a:r>
              <a:rPr sz="23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E</a:t>
            </a:r>
            <a:r>
              <a:rPr sz="2300" b="1" u="heavy" spc="-3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x</a:t>
            </a:r>
            <a:r>
              <a:rPr sz="23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a</a:t>
            </a:r>
            <a:r>
              <a:rPr sz="2300" b="1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m</a:t>
            </a:r>
            <a:r>
              <a:rPr sz="23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p</a:t>
            </a:r>
            <a:r>
              <a:rPr sz="2300" b="1" u="heavy" spc="-2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l</a:t>
            </a:r>
            <a:r>
              <a:rPr sz="23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e</a:t>
            </a:r>
            <a:r>
              <a:rPr sz="2300" b="1" dirty="0">
                <a:solidFill>
                  <a:srgbClr val="0000FF"/>
                </a:solidFill>
                <a:latin typeface="Carlito"/>
                <a:cs typeface="Carlito"/>
              </a:rPr>
              <a:t>:	</a:t>
            </a:r>
            <a:r>
              <a:rPr sz="2300" spc="-20" dirty="0">
                <a:latin typeface="Carlito"/>
                <a:cs typeface="Carlito"/>
              </a:rPr>
              <a:t>C</a:t>
            </a:r>
            <a:r>
              <a:rPr sz="2300" spc="-40" dirty="0">
                <a:latin typeface="Carlito"/>
                <a:cs typeface="Carlito"/>
              </a:rPr>
              <a:t>r</a:t>
            </a:r>
            <a:r>
              <a:rPr sz="2300" spc="-15" dirty="0">
                <a:latin typeface="Carlito"/>
                <a:cs typeface="Carlito"/>
              </a:rPr>
              <a:t>o</a:t>
            </a:r>
            <a:r>
              <a:rPr sz="2300" dirty="0">
                <a:latin typeface="Carlito"/>
                <a:cs typeface="Carlito"/>
              </a:rPr>
              <a:t>p	g</a:t>
            </a:r>
            <a:r>
              <a:rPr sz="2300" spc="-45" dirty="0">
                <a:latin typeface="Carlito"/>
                <a:cs typeface="Carlito"/>
              </a:rPr>
              <a:t>r</a:t>
            </a:r>
            <a:r>
              <a:rPr sz="2300" spc="-15" dirty="0">
                <a:latin typeface="Carlito"/>
                <a:cs typeface="Carlito"/>
              </a:rPr>
              <a:t>o</a:t>
            </a:r>
            <a:r>
              <a:rPr sz="2300" dirty="0">
                <a:latin typeface="Carlito"/>
                <a:cs typeface="Carlito"/>
              </a:rPr>
              <a:t>w</a:t>
            </a:r>
            <a:r>
              <a:rPr sz="2300" spc="-10" dirty="0">
                <a:latin typeface="Carlito"/>
                <a:cs typeface="Carlito"/>
              </a:rPr>
              <a:t>t</a:t>
            </a:r>
            <a:r>
              <a:rPr sz="2300" dirty="0">
                <a:latin typeface="Carlito"/>
                <a:cs typeface="Carlito"/>
              </a:rPr>
              <a:t>h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95927" y="5346293"/>
            <a:ext cx="298704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74090" algn="l"/>
                <a:tab pos="2388235" algn="l"/>
              </a:tabLst>
            </a:pPr>
            <a:r>
              <a:rPr sz="2300" spc="-10" dirty="0">
                <a:latin typeface="Carlito"/>
                <a:cs typeface="Carlito"/>
              </a:rPr>
              <a:t>f</a:t>
            </a:r>
            <a:r>
              <a:rPr sz="2300" spc="-40" dirty="0">
                <a:latin typeface="Carlito"/>
                <a:cs typeface="Carlito"/>
              </a:rPr>
              <a:t>r</a:t>
            </a:r>
            <a:r>
              <a:rPr sz="2300" spc="-20" dirty="0">
                <a:latin typeface="Carlito"/>
                <a:cs typeface="Carlito"/>
              </a:rPr>
              <a:t>o</a:t>
            </a:r>
            <a:r>
              <a:rPr sz="2300" spc="5" dirty="0">
                <a:latin typeface="Carlito"/>
                <a:cs typeface="Carlito"/>
              </a:rPr>
              <a:t>m</a:t>
            </a:r>
            <a:r>
              <a:rPr sz="2300" dirty="0">
                <a:latin typeface="Carlito"/>
                <a:cs typeface="Carlito"/>
              </a:rPr>
              <a:t>	</a:t>
            </a:r>
            <a:r>
              <a:rPr sz="2300" spc="-5" dirty="0">
                <a:latin typeface="Carlito"/>
                <a:cs typeface="Carlito"/>
              </a:rPr>
              <a:t>d</a:t>
            </a:r>
            <a:r>
              <a:rPr sz="2300" spc="-15" dirty="0">
                <a:latin typeface="Carlito"/>
                <a:cs typeface="Carlito"/>
              </a:rPr>
              <a:t>i</a:t>
            </a:r>
            <a:r>
              <a:rPr sz="2300" spc="-35" dirty="0">
                <a:latin typeface="Carlito"/>
                <a:cs typeface="Carlito"/>
              </a:rPr>
              <a:t>f</a:t>
            </a:r>
            <a:r>
              <a:rPr sz="2300" spc="-60" dirty="0">
                <a:latin typeface="Carlito"/>
                <a:cs typeface="Carlito"/>
              </a:rPr>
              <a:t>f</a:t>
            </a:r>
            <a:r>
              <a:rPr sz="2300" spc="-10" dirty="0">
                <a:latin typeface="Carlito"/>
                <a:cs typeface="Carlito"/>
              </a:rPr>
              <a:t>e</a:t>
            </a:r>
            <a:r>
              <a:rPr sz="2300" spc="-40" dirty="0">
                <a:latin typeface="Carlito"/>
                <a:cs typeface="Carlito"/>
              </a:rPr>
              <a:t>r</a:t>
            </a:r>
            <a:r>
              <a:rPr sz="2300" dirty="0">
                <a:latin typeface="Carlito"/>
                <a:cs typeface="Carlito"/>
              </a:rPr>
              <a:t>e</a:t>
            </a:r>
            <a:r>
              <a:rPr sz="2300" spc="-20" dirty="0">
                <a:latin typeface="Carlito"/>
                <a:cs typeface="Carlito"/>
              </a:rPr>
              <a:t>n</a:t>
            </a:r>
            <a:r>
              <a:rPr sz="2300" dirty="0">
                <a:latin typeface="Carlito"/>
                <a:cs typeface="Carlito"/>
              </a:rPr>
              <a:t>t	</a:t>
            </a:r>
            <a:r>
              <a:rPr sz="2300" spc="-5" dirty="0">
                <a:latin typeface="Carlito"/>
                <a:cs typeface="Carlito"/>
              </a:rPr>
              <a:t>p</a:t>
            </a:r>
            <a:r>
              <a:rPr sz="2300" spc="-15" dirty="0">
                <a:latin typeface="Carlito"/>
                <a:cs typeface="Carlito"/>
              </a:rPr>
              <a:t>l</a:t>
            </a:r>
            <a:r>
              <a:rPr sz="2300" spc="-5" dirty="0">
                <a:latin typeface="Carlito"/>
                <a:cs typeface="Carlito"/>
              </a:rPr>
              <a:t>o</a:t>
            </a:r>
            <a:r>
              <a:rPr sz="2300" spc="-10" dirty="0">
                <a:latin typeface="Carlito"/>
                <a:cs typeface="Carlito"/>
              </a:rPr>
              <a:t>t</a:t>
            </a:r>
            <a:r>
              <a:rPr sz="2300" dirty="0">
                <a:latin typeface="Carlito"/>
                <a:cs typeface="Carlito"/>
              </a:rPr>
              <a:t>s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95927" y="5697423"/>
            <a:ext cx="289560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latin typeface="Carlito"/>
                <a:cs typeface="Carlito"/>
              </a:rPr>
              <a:t>using </a:t>
            </a:r>
            <a:r>
              <a:rPr sz="2300" spc="-20" dirty="0">
                <a:latin typeface="Carlito"/>
                <a:cs typeface="Carlito"/>
              </a:rPr>
              <a:t>different</a:t>
            </a:r>
            <a:r>
              <a:rPr sz="2300" spc="-75" dirty="0">
                <a:latin typeface="Carlito"/>
                <a:cs typeface="Carlito"/>
              </a:rPr>
              <a:t> </a:t>
            </a:r>
            <a:r>
              <a:rPr sz="2300" spc="-20" dirty="0">
                <a:latin typeface="Carlito"/>
                <a:cs typeface="Carlito"/>
              </a:rPr>
              <a:t>fertilizers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80781" y="3868039"/>
            <a:ext cx="3663315" cy="727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5" dirty="0">
                <a:latin typeface="Carlito"/>
                <a:cs typeface="Carlito"/>
              </a:rPr>
              <a:t>Subjects </a:t>
            </a:r>
            <a:r>
              <a:rPr sz="2300" spc="-15" dirty="0">
                <a:latin typeface="Carlito"/>
                <a:cs typeface="Carlito"/>
              </a:rPr>
              <a:t>are asked to</a:t>
            </a:r>
            <a:r>
              <a:rPr sz="2300" spc="-195" dirty="0">
                <a:latin typeface="Carlito"/>
                <a:cs typeface="Carlito"/>
              </a:rPr>
              <a:t> </a:t>
            </a:r>
            <a:r>
              <a:rPr sz="2300" spc="-15" dirty="0">
                <a:latin typeface="Carlito"/>
                <a:cs typeface="Carlito"/>
              </a:rPr>
              <a:t>respond</a:t>
            </a:r>
            <a:endParaRPr sz="23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300" spc="-5" dirty="0">
                <a:latin typeface="Carlito"/>
                <a:cs typeface="Carlito"/>
              </a:rPr>
              <a:t>questions </a:t>
            </a:r>
            <a:r>
              <a:rPr sz="2300" dirty="0">
                <a:latin typeface="Carlito"/>
                <a:cs typeface="Carlito"/>
              </a:rPr>
              <a:t>or </a:t>
            </a:r>
            <a:r>
              <a:rPr sz="2300" spc="-5" dirty="0">
                <a:latin typeface="Carlito"/>
                <a:cs typeface="Carlito"/>
              </a:rPr>
              <a:t>discuss</a:t>
            </a:r>
            <a:r>
              <a:rPr sz="2300" spc="-125" dirty="0">
                <a:latin typeface="Carlito"/>
                <a:cs typeface="Carlito"/>
              </a:rPr>
              <a:t> </a:t>
            </a:r>
            <a:r>
              <a:rPr sz="2300" spc="-10" dirty="0">
                <a:latin typeface="Carlito"/>
                <a:cs typeface="Carlito"/>
              </a:rPr>
              <a:t>attitudes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80781" y="4919852"/>
            <a:ext cx="113792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dirty="0">
                <a:solidFill>
                  <a:srgbClr val="0000FF"/>
                </a:solidFill>
                <a:latin typeface="Carlito"/>
                <a:cs typeface="Carlito"/>
              </a:rPr>
              <a:t>E</a:t>
            </a:r>
            <a:r>
              <a:rPr sz="2300" b="1" spc="-35" dirty="0">
                <a:solidFill>
                  <a:srgbClr val="0000FF"/>
                </a:solidFill>
                <a:latin typeface="Carlito"/>
                <a:cs typeface="Carlito"/>
              </a:rPr>
              <a:t>x</a:t>
            </a:r>
            <a:r>
              <a:rPr sz="2300" b="1" dirty="0">
                <a:solidFill>
                  <a:srgbClr val="0000FF"/>
                </a:solidFill>
                <a:latin typeface="Carlito"/>
                <a:cs typeface="Carlito"/>
              </a:rPr>
              <a:t>ampl</a:t>
            </a:r>
            <a:r>
              <a:rPr sz="2300" b="1" spc="-5" dirty="0">
                <a:solidFill>
                  <a:srgbClr val="0000FF"/>
                </a:solidFill>
                <a:latin typeface="Carlito"/>
                <a:cs typeface="Carlito"/>
              </a:rPr>
              <a:t>e</a:t>
            </a:r>
            <a:r>
              <a:rPr sz="2300" b="1" dirty="0">
                <a:solidFill>
                  <a:srgbClr val="0000FF"/>
                </a:solidFill>
                <a:latin typeface="Carlito"/>
                <a:cs typeface="Carlito"/>
              </a:rPr>
              <a:t>:</a:t>
            </a:r>
            <a:endParaRPr sz="2300">
              <a:latin typeface="Carlito"/>
              <a:cs typeface="Carlit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780781" y="5270068"/>
            <a:ext cx="2890520" cy="1078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25" dirty="0">
                <a:latin typeface="Carlito"/>
                <a:cs typeface="Carlito"/>
              </a:rPr>
              <a:t>Telephone </a:t>
            </a:r>
            <a:r>
              <a:rPr sz="2300" spc="-10" dirty="0">
                <a:latin typeface="Carlito"/>
                <a:cs typeface="Carlito"/>
              </a:rPr>
              <a:t>survey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5" dirty="0">
                <a:latin typeface="Carlito"/>
                <a:cs typeface="Carlito"/>
              </a:rPr>
              <a:t>Mailed</a:t>
            </a:r>
            <a:r>
              <a:rPr sz="2300" spc="-75" dirty="0">
                <a:latin typeface="Carlito"/>
                <a:cs typeface="Carlito"/>
              </a:rPr>
              <a:t> </a:t>
            </a:r>
            <a:r>
              <a:rPr sz="2300" spc="-10" dirty="0">
                <a:latin typeface="Carlito"/>
                <a:cs typeface="Carlito"/>
              </a:rPr>
              <a:t>questionnaire</a:t>
            </a:r>
            <a:endParaRPr sz="23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300" spc="-10" dirty="0">
                <a:latin typeface="Carlito"/>
                <a:cs typeface="Carlito"/>
              </a:rPr>
              <a:t>personal</a:t>
            </a:r>
            <a:r>
              <a:rPr sz="2300" spc="-30" dirty="0">
                <a:latin typeface="Carlito"/>
                <a:cs typeface="Carlito"/>
              </a:rPr>
              <a:t> </a:t>
            </a:r>
            <a:r>
              <a:rPr sz="2300" spc="-10" dirty="0">
                <a:latin typeface="Carlito"/>
                <a:cs typeface="Carlito"/>
              </a:rPr>
              <a:t>interview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9145" y="722198"/>
            <a:ext cx="66770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Arial"/>
                <a:cs typeface="Arial"/>
              </a:rPr>
              <a:t>Basic Vocabulary of</a:t>
            </a:r>
            <a:r>
              <a:rPr b="0" spc="-60" dirty="0">
                <a:latin typeface="Arial"/>
                <a:cs typeface="Arial"/>
              </a:rPr>
              <a:t> </a:t>
            </a:r>
            <a:r>
              <a:rPr b="0" spc="-5" dirty="0">
                <a:latin typeface="Arial"/>
                <a:cs typeface="Arial"/>
              </a:rPr>
              <a:t>Statistics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22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71346" y="1643634"/>
            <a:ext cx="9533255" cy="426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spc="-35" dirty="0">
                <a:solidFill>
                  <a:srgbClr val="0052A6"/>
                </a:solidFill>
                <a:uFill>
                  <a:solidFill>
                    <a:srgbClr val="0052A6"/>
                  </a:solidFill>
                </a:uFill>
                <a:latin typeface="Carlito"/>
                <a:cs typeface="Carlito"/>
              </a:rPr>
              <a:t>POPULATION</a:t>
            </a:r>
            <a:endParaRPr sz="2400">
              <a:latin typeface="Carlito"/>
              <a:cs typeface="Carlito"/>
            </a:endParaRPr>
          </a:p>
          <a:p>
            <a:pPr marL="12700" marR="187325">
              <a:lnSpc>
                <a:spcPct val="100000"/>
              </a:lnSpc>
            </a:pPr>
            <a:r>
              <a:rPr sz="2400" dirty="0">
                <a:latin typeface="Carlito"/>
                <a:cs typeface="Carlito"/>
              </a:rPr>
              <a:t>A </a:t>
            </a:r>
            <a:r>
              <a:rPr sz="2400" b="1" spc="-5" dirty="0">
                <a:latin typeface="Carlito"/>
                <a:cs typeface="Carlito"/>
              </a:rPr>
              <a:t>population </a:t>
            </a:r>
            <a:r>
              <a:rPr sz="2400" spc="-10" dirty="0">
                <a:latin typeface="Carlito"/>
                <a:cs typeface="Carlito"/>
              </a:rPr>
              <a:t>consists </a:t>
            </a:r>
            <a:r>
              <a:rPr sz="2400" spc="-5" dirty="0">
                <a:latin typeface="Carlito"/>
                <a:cs typeface="Carlito"/>
              </a:rPr>
              <a:t>of all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20" dirty="0">
                <a:latin typeface="Carlito"/>
                <a:cs typeface="Carlito"/>
              </a:rPr>
              <a:t>items </a:t>
            </a:r>
            <a:r>
              <a:rPr sz="2400" spc="-5" dirty="0">
                <a:latin typeface="Carlito"/>
                <a:cs typeface="Carlito"/>
              </a:rPr>
              <a:t>or </a:t>
            </a:r>
            <a:r>
              <a:rPr sz="2400" spc="-10" dirty="0">
                <a:latin typeface="Carlito"/>
                <a:cs typeface="Carlito"/>
              </a:rPr>
              <a:t>individuals </a:t>
            </a:r>
            <a:r>
              <a:rPr sz="2400" dirty="0">
                <a:latin typeface="Carlito"/>
                <a:cs typeface="Carlito"/>
              </a:rPr>
              <a:t>about which </a:t>
            </a:r>
            <a:r>
              <a:rPr sz="2400" spc="-10" dirty="0">
                <a:latin typeface="Carlito"/>
                <a:cs typeface="Carlito"/>
              </a:rPr>
              <a:t>you </a:t>
            </a:r>
            <a:r>
              <a:rPr sz="2400" spc="-15" dirty="0">
                <a:latin typeface="Carlito"/>
                <a:cs typeface="Carlito"/>
              </a:rPr>
              <a:t>want  to draw 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-9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conclusion.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b="1" u="heavy" spc="-15" dirty="0">
                <a:solidFill>
                  <a:srgbClr val="0052A6"/>
                </a:solidFill>
                <a:uFill>
                  <a:solidFill>
                    <a:srgbClr val="0052A6"/>
                  </a:solidFill>
                </a:uFill>
                <a:latin typeface="Carlito"/>
                <a:cs typeface="Carlito"/>
              </a:rPr>
              <a:t>SAMPLE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rlito"/>
                <a:cs typeface="Carlito"/>
              </a:rPr>
              <a:t>A </a:t>
            </a:r>
            <a:r>
              <a:rPr sz="2400" b="1" spc="-5" dirty="0">
                <a:latin typeface="Carlito"/>
                <a:cs typeface="Carlito"/>
              </a:rPr>
              <a:t>sample </a:t>
            </a:r>
            <a:r>
              <a:rPr sz="2400" dirty="0">
                <a:latin typeface="Carlito"/>
                <a:cs typeface="Carlito"/>
              </a:rPr>
              <a:t>is the </a:t>
            </a:r>
            <a:r>
              <a:rPr sz="2400" spc="-5" dirty="0">
                <a:latin typeface="Carlito"/>
                <a:cs typeface="Carlito"/>
              </a:rPr>
              <a:t>portion of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population selected </a:t>
            </a:r>
            <a:r>
              <a:rPr sz="2400" spc="-20" dirty="0">
                <a:latin typeface="Carlito"/>
                <a:cs typeface="Carlito"/>
              </a:rPr>
              <a:t>for</a:t>
            </a:r>
            <a:r>
              <a:rPr sz="2400" spc="-35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analysis.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400" b="1" u="heavy" spc="-35" dirty="0">
                <a:solidFill>
                  <a:srgbClr val="0052A6"/>
                </a:solidFill>
                <a:uFill>
                  <a:solidFill>
                    <a:srgbClr val="0052A6"/>
                  </a:solidFill>
                </a:uFill>
                <a:latin typeface="Carlito"/>
                <a:cs typeface="Carlito"/>
              </a:rPr>
              <a:t>PARAMETER</a:t>
            </a:r>
            <a:endParaRPr sz="240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  <a:tabLst>
                <a:tab pos="8996045" algn="l"/>
              </a:tabLst>
            </a:pPr>
            <a:r>
              <a:rPr sz="2400" dirty="0">
                <a:latin typeface="Carlito"/>
                <a:cs typeface="Carlito"/>
              </a:rPr>
              <a:t>A  </a:t>
            </a:r>
            <a:r>
              <a:rPr sz="2400" b="1" spc="-15" dirty="0">
                <a:latin typeface="Carlito"/>
                <a:cs typeface="Carlito"/>
              </a:rPr>
              <a:t>parameter  </a:t>
            </a:r>
            <a:r>
              <a:rPr sz="2400" dirty="0">
                <a:latin typeface="Carlito"/>
                <a:cs typeface="Carlito"/>
              </a:rPr>
              <a:t>is  a  </a:t>
            </a:r>
            <a:r>
              <a:rPr sz="2400" spc="-10" dirty="0">
                <a:latin typeface="Carlito"/>
                <a:cs typeface="Carlito"/>
              </a:rPr>
              <a:t>numerical  measure  that  </a:t>
            </a:r>
            <a:r>
              <a:rPr sz="2400" spc="-5" dirty="0">
                <a:latin typeface="Carlito"/>
                <a:cs typeface="Carlito"/>
              </a:rPr>
              <a:t>describes</a:t>
            </a:r>
            <a:r>
              <a:rPr sz="2400" spc="-1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45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characteristic	</a:t>
            </a:r>
            <a:r>
              <a:rPr sz="2400" spc="-10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a  </a:t>
            </a:r>
            <a:r>
              <a:rPr sz="2400" spc="-10" dirty="0">
                <a:latin typeface="Carlito"/>
                <a:cs typeface="Carlito"/>
              </a:rPr>
              <a:t>population.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b="1" u="heavy" spc="-65" dirty="0">
                <a:solidFill>
                  <a:srgbClr val="0052A6"/>
                </a:solidFill>
                <a:uFill>
                  <a:solidFill>
                    <a:srgbClr val="0052A6"/>
                  </a:solidFill>
                </a:uFill>
                <a:latin typeface="Carlito"/>
                <a:cs typeface="Carlito"/>
              </a:rPr>
              <a:t>STATISTIC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tabLst>
                <a:tab pos="8300720" algn="l"/>
              </a:tabLst>
            </a:pPr>
            <a:r>
              <a:rPr sz="2400" dirty="0">
                <a:latin typeface="Carlito"/>
                <a:cs typeface="Carlito"/>
              </a:rPr>
              <a:t>A </a:t>
            </a:r>
            <a:r>
              <a:rPr sz="2400" b="1" spc="-15" dirty="0">
                <a:latin typeface="Carlito"/>
                <a:cs typeface="Carlito"/>
              </a:rPr>
              <a:t>statistic </a:t>
            </a:r>
            <a:r>
              <a:rPr sz="2400" dirty="0">
                <a:latin typeface="Carlito"/>
                <a:cs typeface="Carlito"/>
              </a:rPr>
              <a:t>is a </a:t>
            </a:r>
            <a:r>
              <a:rPr sz="2400" spc="-10" dirty="0">
                <a:latin typeface="Carlito"/>
                <a:cs typeface="Carlito"/>
              </a:rPr>
              <a:t>numerical measure that </a:t>
            </a:r>
            <a:r>
              <a:rPr sz="2400" dirty="0">
                <a:latin typeface="Carlito"/>
                <a:cs typeface="Carlito"/>
              </a:rPr>
              <a:t>describes a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characteristic</a:t>
            </a:r>
            <a:r>
              <a:rPr sz="2400" spc="-26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of	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sample.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8415" y="526542"/>
            <a:ext cx="50565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15" dirty="0">
                <a:solidFill>
                  <a:srgbClr val="000000"/>
                </a:solidFill>
                <a:latin typeface="Arial"/>
                <a:cs typeface="Arial"/>
              </a:rPr>
              <a:t>Population </a:t>
            </a:r>
            <a:r>
              <a:rPr b="0" dirty="0">
                <a:solidFill>
                  <a:srgbClr val="000000"/>
                </a:solidFill>
                <a:latin typeface="Arial"/>
                <a:cs typeface="Arial"/>
              </a:rPr>
              <a:t>vs.</a:t>
            </a:r>
            <a:r>
              <a:rPr b="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b="0" spc="-15" dirty="0">
                <a:solidFill>
                  <a:srgbClr val="000000"/>
                </a:solidFill>
                <a:latin typeface="Arial"/>
                <a:cs typeface="Arial"/>
              </a:rPr>
              <a:t>Sample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23</a:t>
            </a:fld>
            <a:endParaRPr spc="-5" dirty="0"/>
          </a:p>
        </p:txBody>
      </p:sp>
      <p:sp>
        <p:nvSpPr>
          <p:cNvPr id="3" name="object 3"/>
          <p:cNvSpPr/>
          <p:nvPr/>
        </p:nvSpPr>
        <p:spPr>
          <a:xfrm>
            <a:off x="6249161" y="2362961"/>
            <a:ext cx="3810000" cy="2895600"/>
          </a:xfrm>
          <a:custGeom>
            <a:avLst/>
            <a:gdLst/>
            <a:ahLst/>
            <a:cxnLst/>
            <a:rect l="l" t="t" r="r" b="b"/>
            <a:pathLst>
              <a:path w="3810000" h="2895600">
                <a:moveTo>
                  <a:pt x="0" y="1447800"/>
                </a:moveTo>
                <a:lnTo>
                  <a:pt x="762" y="1406525"/>
                </a:lnTo>
                <a:lnTo>
                  <a:pt x="3048" y="1365631"/>
                </a:lnTo>
                <a:lnTo>
                  <a:pt x="6730" y="1324990"/>
                </a:lnTo>
                <a:lnTo>
                  <a:pt x="11937" y="1284732"/>
                </a:lnTo>
                <a:lnTo>
                  <a:pt x="18541" y="1244727"/>
                </a:lnTo>
                <a:lnTo>
                  <a:pt x="26670" y="1205102"/>
                </a:lnTo>
                <a:lnTo>
                  <a:pt x="36067" y="1165733"/>
                </a:lnTo>
                <a:lnTo>
                  <a:pt x="46989" y="1126871"/>
                </a:lnTo>
                <a:lnTo>
                  <a:pt x="59182" y="1088389"/>
                </a:lnTo>
                <a:lnTo>
                  <a:pt x="72771" y="1050289"/>
                </a:lnTo>
                <a:lnTo>
                  <a:pt x="87629" y="1012571"/>
                </a:lnTo>
                <a:lnTo>
                  <a:pt x="103759" y="975360"/>
                </a:lnTo>
                <a:lnTo>
                  <a:pt x="121158" y="938529"/>
                </a:lnTo>
                <a:lnTo>
                  <a:pt x="139826" y="902208"/>
                </a:lnTo>
                <a:lnTo>
                  <a:pt x="159765" y="866393"/>
                </a:lnTo>
                <a:lnTo>
                  <a:pt x="180975" y="831088"/>
                </a:lnTo>
                <a:lnTo>
                  <a:pt x="203326" y="796289"/>
                </a:lnTo>
                <a:lnTo>
                  <a:pt x="226949" y="762000"/>
                </a:lnTo>
                <a:lnTo>
                  <a:pt x="251587" y="728217"/>
                </a:lnTo>
                <a:lnTo>
                  <a:pt x="277494" y="695071"/>
                </a:lnTo>
                <a:lnTo>
                  <a:pt x="304418" y="662432"/>
                </a:lnTo>
                <a:lnTo>
                  <a:pt x="332486" y="630427"/>
                </a:lnTo>
                <a:lnTo>
                  <a:pt x="361568" y="598932"/>
                </a:lnTo>
                <a:lnTo>
                  <a:pt x="391794" y="568198"/>
                </a:lnTo>
                <a:lnTo>
                  <a:pt x="423037" y="537972"/>
                </a:lnTo>
                <a:lnTo>
                  <a:pt x="455294" y="508508"/>
                </a:lnTo>
                <a:lnTo>
                  <a:pt x="488568" y="479678"/>
                </a:lnTo>
                <a:lnTo>
                  <a:pt x="522732" y="451485"/>
                </a:lnTo>
                <a:lnTo>
                  <a:pt x="557911" y="424052"/>
                </a:lnTo>
                <a:lnTo>
                  <a:pt x="594106" y="397255"/>
                </a:lnTo>
                <a:lnTo>
                  <a:pt x="631189" y="371348"/>
                </a:lnTo>
                <a:lnTo>
                  <a:pt x="669036" y="346075"/>
                </a:lnTo>
                <a:lnTo>
                  <a:pt x="707897" y="321563"/>
                </a:lnTo>
                <a:lnTo>
                  <a:pt x="747521" y="297814"/>
                </a:lnTo>
                <a:lnTo>
                  <a:pt x="788035" y="274827"/>
                </a:lnTo>
                <a:lnTo>
                  <a:pt x="829437" y="252729"/>
                </a:lnTo>
                <a:lnTo>
                  <a:pt x="871601" y="231393"/>
                </a:lnTo>
                <a:lnTo>
                  <a:pt x="914527" y="210820"/>
                </a:lnTo>
                <a:lnTo>
                  <a:pt x="958088" y="191262"/>
                </a:lnTo>
                <a:lnTo>
                  <a:pt x="1002538" y="172465"/>
                </a:lnTo>
                <a:lnTo>
                  <a:pt x="1047622" y="154559"/>
                </a:lnTo>
                <a:lnTo>
                  <a:pt x="1093469" y="137540"/>
                </a:lnTo>
                <a:lnTo>
                  <a:pt x="1139952" y="121412"/>
                </a:lnTo>
                <a:lnTo>
                  <a:pt x="1187195" y="106299"/>
                </a:lnTo>
                <a:lnTo>
                  <a:pt x="1234947" y="92075"/>
                </a:lnTo>
                <a:lnTo>
                  <a:pt x="1283335" y="78866"/>
                </a:lnTo>
                <a:lnTo>
                  <a:pt x="1332357" y="66548"/>
                </a:lnTo>
                <a:lnTo>
                  <a:pt x="1381887" y="55245"/>
                </a:lnTo>
                <a:lnTo>
                  <a:pt x="1432052" y="44958"/>
                </a:lnTo>
                <a:lnTo>
                  <a:pt x="1482724" y="35687"/>
                </a:lnTo>
                <a:lnTo>
                  <a:pt x="1533906" y="27432"/>
                </a:lnTo>
                <a:lnTo>
                  <a:pt x="1585594" y="20320"/>
                </a:lnTo>
                <a:lnTo>
                  <a:pt x="1637791" y="14097"/>
                </a:lnTo>
                <a:lnTo>
                  <a:pt x="1690369" y="9143"/>
                </a:lnTo>
                <a:lnTo>
                  <a:pt x="1743456" y="5079"/>
                </a:lnTo>
                <a:lnTo>
                  <a:pt x="1796922" y="2286"/>
                </a:lnTo>
                <a:lnTo>
                  <a:pt x="1850770" y="635"/>
                </a:lnTo>
                <a:lnTo>
                  <a:pt x="1904999" y="0"/>
                </a:lnTo>
                <a:lnTo>
                  <a:pt x="1959229" y="635"/>
                </a:lnTo>
                <a:lnTo>
                  <a:pt x="2013077" y="2286"/>
                </a:lnTo>
                <a:lnTo>
                  <a:pt x="2066543" y="5079"/>
                </a:lnTo>
                <a:lnTo>
                  <a:pt x="2119630" y="9143"/>
                </a:lnTo>
                <a:lnTo>
                  <a:pt x="2172208" y="14097"/>
                </a:lnTo>
                <a:lnTo>
                  <a:pt x="2224405" y="20320"/>
                </a:lnTo>
                <a:lnTo>
                  <a:pt x="2276093" y="27432"/>
                </a:lnTo>
                <a:lnTo>
                  <a:pt x="2327274" y="35687"/>
                </a:lnTo>
                <a:lnTo>
                  <a:pt x="2377947" y="44958"/>
                </a:lnTo>
                <a:lnTo>
                  <a:pt x="2428113" y="55245"/>
                </a:lnTo>
                <a:lnTo>
                  <a:pt x="2477642" y="66548"/>
                </a:lnTo>
                <a:lnTo>
                  <a:pt x="2526665" y="78866"/>
                </a:lnTo>
                <a:lnTo>
                  <a:pt x="2575052" y="92075"/>
                </a:lnTo>
                <a:lnTo>
                  <a:pt x="2622804" y="106299"/>
                </a:lnTo>
                <a:lnTo>
                  <a:pt x="2670047" y="121412"/>
                </a:lnTo>
                <a:lnTo>
                  <a:pt x="2716530" y="137540"/>
                </a:lnTo>
                <a:lnTo>
                  <a:pt x="2762377" y="154559"/>
                </a:lnTo>
                <a:lnTo>
                  <a:pt x="2807462" y="172465"/>
                </a:lnTo>
                <a:lnTo>
                  <a:pt x="2851912" y="191262"/>
                </a:lnTo>
                <a:lnTo>
                  <a:pt x="2895472" y="210820"/>
                </a:lnTo>
                <a:lnTo>
                  <a:pt x="2938398" y="231393"/>
                </a:lnTo>
                <a:lnTo>
                  <a:pt x="2980563" y="252729"/>
                </a:lnTo>
                <a:lnTo>
                  <a:pt x="3021838" y="274827"/>
                </a:lnTo>
                <a:lnTo>
                  <a:pt x="3062478" y="297814"/>
                </a:lnTo>
                <a:lnTo>
                  <a:pt x="3102102" y="321563"/>
                </a:lnTo>
                <a:lnTo>
                  <a:pt x="3140964" y="346075"/>
                </a:lnTo>
                <a:lnTo>
                  <a:pt x="3178810" y="371348"/>
                </a:lnTo>
                <a:lnTo>
                  <a:pt x="3215893" y="397255"/>
                </a:lnTo>
                <a:lnTo>
                  <a:pt x="3252089" y="424052"/>
                </a:lnTo>
                <a:lnTo>
                  <a:pt x="3287267" y="451485"/>
                </a:lnTo>
                <a:lnTo>
                  <a:pt x="3321431" y="479678"/>
                </a:lnTo>
                <a:lnTo>
                  <a:pt x="3354705" y="508508"/>
                </a:lnTo>
                <a:lnTo>
                  <a:pt x="3386963" y="537972"/>
                </a:lnTo>
                <a:lnTo>
                  <a:pt x="3418205" y="568198"/>
                </a:lnTo>
                <a:lnTo>
                  <a:pt x="3448431" y="598932"/>
                </a:lnTo>
                <a:lnTo>
                  <a:pt x="3477514" y="630427"/>
                </a:lnTo>
                <a:lnTo>
                  <a:pt x="3505581" y="662432"/>
                </a:lnTo>
                <a:lnTo>
                  <a:pt x="3532505" y="695071"/>
                </a:lnTo>
                <a:lnTo>
                  <a:pt x="3558413" y="728217"/>
                </a:lnTo>
                <a:lnTo>
                  <a:pt x="3583051" y="762000"/>
                </a:lnTo>
                <a:lnTo>
                  <a:pt x="3606672" y="796289"/>
                </a:lnTo>
                <a:lnTo>
                  <a:pt x="3629024" y="831088"/>
                </a:lnTo>
                <a:lnTo>
                  <a:pt x="3650107" y="866393"/>
                </a:lnTo>
                <a:lnTo>
                  <a:pt x="3670172" y="902208"/>
                </a:lnTo>
                <a:lnTo>
                  <a:pt x="3688841" y="938529"/>
                </a:lnTo>
                <a:lnTo>
                  <a:pt x="3706241" y="975360"/>
                </a:lnTo>
                <a:lnTo>
                  <a:pt x="3722369" y="1012571"/>
                </a:lnTo>
                <a:lnTo>
                  <a:pt x="3737229" y="1050289"/>
                </a:lnTo>
                <a:lnTo>
                  <a:pt x="3750817" y="1088389"/>
                </a:lnTo>
                <a:lnTo>
                  <a:pt x="3763010" y="1126871"/>
                </a:lnTo>
                <a:lnTo>
                  <a:pt x="3773932" y="1165733"/>
                </a:lnTo>
                <a:lnTo>
                  <a:pt x="3783330" y="1205102"/>
                </a:lnTo>
                <a:lnTo>
                  <a:pt x="3791458" y="1244727"/>
                </a:lnTo>
                <a:lnTo>
                  <a:pt x="3798062" y="1284732"/>
                </a:lnTo>
                <a:lnTo>
                  <a:pt x="3803268" y="1324990"/>
                </a:lnTo>
                <a:lnTo>
                  <a:pt x="3806952" y="1365631"/>
                </a:lnTo>
                <a:lnTo>
                  <a:pt x="3809238" y="1406525"/>
                </a:lnTo>
                <a:lnTo>
                  <a:pt x="3809999" y="1447800"/>
                </a:lnTo>
                <a:lnTo>
                  <a:pt x="3809238" y="1489075"/>
                </a:lnTo>
                <a:lnTo>
                  <a:pt x="3806952" y="1529969"/>
                </a:lnTo>
                <a:lnTo>
                  <a:pt x="3803268" y="1570608"/>
                </a:lnTo>
                <a:lnTo>
                  <a:pt x="3798062" y="1610868"/>
                </a:lnTo>
                <a:lnTo>
                  <a:pt x="3791458" y="1650873"/>
                </a:lnTo>
                <a:lnTo>
                  <a:pt x="3783330" y="1690496"/>
                </a:lnTo>
                <a:lnTo>
                  <a:pt x="3773932" y="1729867"/>
                </a:lnTo>
                <a:lnTo>
                  <a:pt x="3763010" y="1768729"/>
                </a:lnTo>
                <a:lnTo>
                  <a:pt x="3750817" y="1807210"/>
                </a:lnTo>
                <a:lnTo>
                  <a:pt x="3737229" y="1845310"/>
                </a:lnTo>
                <a:lnTo>
                  <a:pt x="3722369" y="1883029"/>
                </a:lnTo>
                <a:lnTo>
                  <a:pt x="3706241" y="1920239"/>
                </a:lnTo>
                <a:lnTo>
                  <a:pt x="3688841" y="1957070"/>
                </a:lnTo>
                <a:lnTo>
                  <a:pt x="3670172" y="1993392"/>
                </a:lnTo>
                <a:lnTo>
                  <a:pt x="3650107" y="2029206"/>
                </a:lnTo>
                <a:lnTo>
                  <a:pt x="3629024" y="2064512"/>
                </a:lnTo>
                <a:lnTo>
                  <a:pt x="3606672" y="2099310"/>
                </a:lnTo>
                <a:lnTo>
                  <a:pt x="3583051" y="2133600"/>
                </a:lnTo>
                <a:lnTo>
                  <a:pt x="3558413" y="2167382"/>
                </a:lnTo>
                <a:lnTo>
                  <a:pt x="3532505" y="2200529"/>
                </a:lnTo>
                <a:lnTo>
                  <a:pt x="3505581" y="2233168"/>
                </a:lnTo>
                <a:lnTo>
                  <a:pt x="3477514" y="2265172"/>
                </a:lnTo>
                <a:lnTo>
                  <a:pt x="3448431" y="2296668"/>
                </a:lnTo>
                <a:lnTo>
                  <a:pt x="3418205" y="2327402"/>
                </a:lnTo>
                <a:lnTo>
                  <a:pt x="3386963" y="2357628"/>
                </a:lnTo>
                <a:lnTo>
                  <a:pt x="3354705" y="2387092"/>
                </a:lnTo>
                <a:lnTo>
                  <a:pt x="3321431" y="2415921"/>
                </a:lnTo>
                <a:lnTo>
                  <a:pt x="3287267" y="2444115"/>
                </a:lnTo>
                <a:lnTo>
                  <a:pt x="3252089" y="2471547"/>
                </a:lnTo>
                <a:lnTo>
                  <a:pt x="3215893" y="2498344"/>
                </a:lnTo>
                <a:lnTo>
                  <a:pt x="3178810" y="2524252"/>
                </a:lnTo>
                <a:lnTo>
                  <a:pt x="3140964" y="2549525"/>
                </a:lnTo>
                <a:lnTo>
                  <a:pt x="3102102" y="2574036"/>
                </a:lnTo>
                <a:lnTo>
                  <a:pt x="3062478" y="2597785"/>
                </a:lnTo>
                <a:lnTo>
                  <a:pt x="3021838" y="2620772"/>
                </a:lnTo>
                <a:lnTo>
                  <a:pt x="2980563" y="2642870"/>
                </a:lnTo>
                <a:lnTo>
                  <a:pt x="2938398" y="2664206"/>
                </a:lnTo>
                <a:lnTo>
                  <a:pt x="2895472" y="2684780"/>
                </a:lnTo>
                <a:lnTo>
                  <a:pt x="2851912" y="2704338"/>
                </a:lnTo>
                <a:lnTo>
                  <a:pt x="2807462" y="2723134"/>
                </a:lnTo>
                <a:lnTo>
                  <a:pt x="2762377" y="2741041"/>
                </a:lnTo>
                <a:lnTo>
                  <a:pt x="2716530" y="2758059"/>
                </a:lnTo>
                <a:lnTo>
                  <a:pt x="2670047" y="2774188"/>
                </a:lnTo>
                <a:lnTo>
                  <a:pt x="2622804" y="2789301"/>
                </a:lnTo>
                <a:lnTo>
                  <a:pt x="2575052" y="2803525"/>
                </a:lnTo>
                <a:lnTo>
                  <a:pt x="2526665" y="2816733"/>
                </a:lnTo>
                <a:lnTo>
                  <a:pt x="2477642" y="2829052"/>
                </a:lnTo>
                <a:lnTo>
                  <a:pt x="2428113" y="2840355"/>
                </a:lnTo>
                <a:lnTo>
                  <a:pt x="2377947" y="2850642"/>
                </a:lnTo>
                <a:lnTo>
                  <a:pt x="2327274" y="2859913"/>
                </a:lnTo>
                <a:lnTo>
                  <a:pt x="2276093" y="2868168"/>
                </a:lnTo>
                <a:lnTo>
                  <a:pt x="2224405" y="2875279"/>
                </a:lnTo>
                <a:lnTo>
                  <a:pt x="2172208" y="2881503"/>
                </a:lnTo>
                <a:lnTo>
                  <a:pt x="2119630" y="2886456"/>
                </a:lnTo>
                <a:lnTo>
                  <a:pt x="2066543" y="2890520"/>
                </a:lnTo>
                <a:lnTo>
                  <a:pt x="2013077" y="2893314"/>
                </a:lnTo>
                <a:lnTo>
                  <a:pt x="1959229" y="2894965"/>
                </a:lnTo>
                <a:lnTo>
                  <a:pt x="1904999" y="2895600"/>
                </a:lnTo>
                <a:lnTo>
                  <a:pt x="1850770" y="2894965"/>
                </a:lnTo>
                <a:lnTo>
                  <a:pt x="1796922" y="2893314"/>
                </a:lnTo>
                <a:lnTo>
                  <a:pt x="1743456" y="2890520"/>
                </a:lnTo>
                <a:lnTo>
                  <a:pt x="1690369" y="2886456"/>
                </a:lnTo>
                <a:lnTo>
                  <a:pt x="1637791" y="2881503"/>
                </a:lnTo>
                <a:lnTo>
                  <a:pt x="1585594" y="2875279"/>
                </a:lnTo>
                <a:lnTo>
                  <a:pt x="1533906" y="2868168"/>
                </a:lnTo>
                <a:lnTo>
                  <a:pt x="1482724" y="2859913"/>
                </a:lnTo>
                <a:lnTo>
                  <a:pt x="1432052" y="2850642"/>
                </a:lnTo>
                <a:lnTo>
                  <a:pt x="1381887" y="2840355"/>
                </a:lnTo>
                <a:lnTo>
                  <a:pt x="1332357" y="2829052"/>
                </a:lnTo>
                <a:lnTo>
                  <a:pt x="1283335" y="2816733"/>
                </a:lnTo>
                <a:lnTo>
                  <a:pt x="1234947" y="2803525"/>
                </a:lnTo>
                <a:lnTo>
                  <a:pt x="1187195" y="2789301"/>
                </a:lnTo>
                <a:lnTo>
                  <a:pt x="1139952" y="2774188"/>
                </a:lnTo>
                <a:lnTo>
                  <a:pt x="1093469" y="2758059"/>
                </a:lnTo>
                <a:lnTo>
                  <a:pt x="1047622" y="2741041"/>
                </a:lnTo>
                <a:lnTo>
                  <a:pt x="1002538" y="2723134"/>
                </a:lnTo>
                <a:lnTo>
                  <a:pt x="958088" y="2704338"/>
                </a:lnTo>
                <a:lnTo>
                  <a:pt x="914527" y="2684780"/>
                </a:lnTo>
                <a:lnTo>
                  <a:pt x="871601" y="2664206"/>
                </a:lnTo>
                <a:lnTo>
                  <a:pt x="829437" y="2642870"/>
                </a:lnTo>
                <a:lnTo>
                  <a:pt x="788035" y="2620772"/>
                </a:lnTo>
                <a:lnTo>
                  <a:pt x="747521" y="2597785"/>
                </a:lnTo>
                <a:lnTo>
                  <a:pt x="707897" y="2574036"/>
                </a:lnTo>
                <a:lnTo>
                  <a:pt x="669036" y="2549525"/>
                </a:lnTo>
                <a:lnTo>
                  <a:pt x="631189" y="2524252"/>
                </a:lnTo>
                <a:lnTo>
                  <a:pt x="594106" y="2498344"/>
                </a:lnTo>
                <a:lnTo>
                  <a:pt x="557911" y="2471547"/>
                </a:lnTo>
                <a:lnTo>
                  <a:pt x="522732" y="2444115"/>
                </a:lnTo>
                <a:lnTo>
                  <a:pt x="488568" y="2415921"/>
                </a:lnTo>
                <a:lnTo>
                  <a:pt x="455294" y="2387092"/>
                </a:lnTo>
                <a:lnTo>
                  <a:pt x="423037" y="2357628"/>
                </a:lnTo>
                <a:lnTo>
                  <a:pt x="391794" y="2327402"/>
                </a:lnTo>
                <a:lnTo>
                  <a:pt x="361568" y="2296668"/>
                </a:lnTo>
                <a:lnTo>
                  <a:pt x="332486" y="2265172"/>
                </a:lnTo>
                <a:lnTo>
                  <a:pt x="304418" y="2233168"/>
                </a:lnTo>
                <a:lnTo>
                  <a:pt x="277494" y="2200529"/>
                </a:lnTo>
                <a:lnTo>
                  <a:pt x="251587" y="2167382"/>
                </a:lnTo>
                <a:lnTo>
                  <a:pt x="226949" y="2133600"/>
                </a:lnTo>
                <a:lnTo>
                  <a:pt x="203326" y="2099310"/>
                </a:lnTo>
                <a:lnTo>
                  <a:pt x="180975" y="2064512"/>
                </a:lnTo>
                <a:lnTo>
                  <a:pt x="159765" y="2029206"/>
                </a:lnTo>
                <a:lnTo>
                  <a:pt x="139826" y="1993392"/>
                </a:lnTo>
                <a:lnTo>
                  <a:pt x="121158" y="1957070"/>
                </a:lnTo>
                <a:lnTo>
                  <a:pt x="103759" y="1920239"/>
                </a:lnTo>
                <a:lnTo>
                  <a:pt x="87629" y="1883029"/>
                </a:lnTo>
                <a:lnTo>
                  <a:pt x="72771" y="1845310"/>
                </a:lnTo>
                <a:lnTo>
                  <a:pt x="59182" y="1807210"/>
                </a:lnTo>
                <a:lnTo>
                  <a:pt x="46989" y="1768729"/>
                </a:lnTo>
                <a:lnTo>
                  <a:pt x="36067" y="1729867"/>
                </a:lnTo>
                <a:lnTo>
                  <a:pt x="26670" y="1690496"/>
                </a:lnTo>
                <a:lnTo>
                  <a:pt x="18541" y="1650873"/>
                </a:lnTo>
                <a:lnTo>
                  <a:pt x="11937" y="1610868"/>
                </a:lnTo>
                <a:lnTo>
                  <a:pt x="6730" y="1570608"/>
                </a:lnTo>
                <a:lnTo>
                  <a:pt x="3048" y="1529969"/>
                </a:lnTo>
                <a:lnTo>
                  <a:pt x="762" y="1489075"/>
                </a:lnTo>
                <a:lnTo>
                  <a:pt x="0" y="1447800"/>
                </a:lnTo>
                <a:close/>
              </a:path>
            </a:pathLst>
          </a:custGeom>
          <a:ln w="32004">
            <a:solidFill>
              <a:srgbClr val="1616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272283" y="2423160"/>
            <a:ext cx="3842385" cy="2851785"/>
            <a:chOff x="2272283" y="2423160"/>
            <a:chExt cx="3842385" cy="2851785"/>
          </a:xfrm>
        </p:grpSpPr>
        <p:sp>
          <p:nvSpPr>
            <p:cNvPr id="5" name="object 5"/>
            <p:cNvSpPr/>
            <p:nvPr/>
          </p:nvSpPr>
          <p:spPr>
            <a:xfrm>
              <a:off x="2288285" y="2439162"/>
              <a:ext cx="3810000" cy="2819400"/>
            </a:xfrm>
            <a:custGeom>
              <a:avLst/>
              <a:gdLst/>
              <a:ahLst/>
              <a:cxnLst/>
              <a:rect l="l" t="t" r="r" b="b"/>
              <a:pathLst>
                <a:path w="3810000" h="2819400">
                  <a:moveTo>
                    <a:pt x="0" y="1409700"/>
                  </a:moveTo>
                  <a:lnTo>
                    <a:pt x="762" y="1368806"/>
                  </a:lnTo>
                  <a:lnTo>
                    <a:pt x="3175" y="1328293"/>
                  </a:lnTo>
                  <a:lnTo>
                    <a:pt x="6984" y="1288033"/>
                  </a:lnTo>
                  <a:lnTo>
                    <a:pt x="12318" y="1248156"/>
                  </a:lnTo>
                  <a:lnTo>
                    <a:pt x="19303" y="1208532"/>
                  </a:lnTo>
                  <a:lnTo>
                    <a:pt x="27558" y="1169289"/>
                  </a:lnTo>
                  <a:lnTo>
                    <a:pt x="37337" y="1130427"/>
                  </a:lnTo>
                  <a:lnTo>
                    <a:pt x="48640" y="1091946"/>
                  </a:lnTo>
                  <a:lnTo>
                    <a:pt x="61213" y="1053846"/>
                  </a:lnTo>
                  <a:lnTo>
                    <a:pt x="75183" y="1016126"/>
                  </a:lnTo>
                  <a:lnTo>
                    <a:pt x="90550" y="978915"/>
                  </a:lnTo>
                  <a:lnTo>
                    <a:pt x="107314" y="942086"/>
                  </a:lnTo>
                  <a:lnTo>
                    <a:pt x="125349" y="905763"/>
                  </a:lnTo>
                  <a:lnTo>
                    <a:pt x="144652" y="869823"/>
                  </a:lnTo>
                  <a:lnTo>
                    <a:pt x="165226" y="834516"/>
                  </a:lnTo>
                  <a:lnTo>
                    <a:pt x="187197" y="799591"/>
                  </a:lnTo>
                  <a:lnTo>
                    <a:pt x="210312" y="765301"/>
                  </a:lnTo>
                  <a:lnTo>
                    <a:pt x="234569" y="731392"/>
                  </a:lnTo>
                  <a:lnTo>
                    <a:pt x="260095" y="698246"/>
                  </a:lnTo>
                  <a:lnTo>
                    <a:pt x="286765" y="665479"/>
                  </a:lnTo>
                  <a:lnTo>
                    <a:pt x="314578" y="633349"/>
                  </a:lnTo>
                  <a:lnTo>
                    <a:pt x="343534" y="601852"/>
                  </a:lnTo>
                  <a:lnTo>
                    <a:pt x="373633" y="570991"/>
                  </a:lnTo>
                  <a:lnTo>
                    <a:pt x="404875" y="540765"/>
                  </a:lnTo>
                  <a:lnTo>
                    <a:pt x="437006" y="511175"/>
                  </a:lnTo>
                  <a:lnTo>
                    <a:pt x="470281" y="482218"/>
                  </a:lnTo>
                  <a:lnTo>
                    <a:pt x="504570" y="454025"/>
                  </a:lnTo>
                  <a:lnTo>
                    <a:pt x="539876" y="426465"/>
                  </a:lnTo>
                  <a:lnTo>
                    <a:pt x="576199" y="399541"/>
                  </a:lnTo>
                  <a:lnTo>
                    <a:pt x="613409" y="373379"/>
                  </a:lnTo>
                  <a:lnTo>
                    <a:pt x="651637" y="348107"/>
                  </a:lnTo>
                  <a:lnTo>
                    <a:pt x="690752" y="323468"/>
                  </a:lnTo>
                  <a:lnTo>
                    <a:pt x="730757" y="299592"/>
                  </a:lnTo>
                  <a:lnTo>
                    <a:pt x="771651" y="276478"/>
                  </a:lnTo>
                  <a:lnTo>
                    <a:pt x="813434" y="254253"/>
                  </a:lnTo>
                  <a:lnTo>
                    <a:pt x="855980" y="232790"/>
                  </a:lnTo>
                  <a:lnTo>
                    <a:pt x="899287" y="212216"/>
                  </a:lnTo>
                  <a:lnTo>
                    <a:pt x="943482" y="192404"/>
                  </a:lnTo>
                  <a:lnTo>
                    <a:pt x="988440" y="173609"/>
                  </a:lnTo>
                  <a:lnTo>
                    <a:pt x="1034161" y="155575"/>
                  </a:lnTo>
                  <a:lnTo>
                    <a:pt x="1080515" y="138429"/>
                  </a:lnTo>
                  <a:lnTo>
                    <a:pt x="1127633" y="122300"/>
                  </a:lnTo>
                  <a:lnTo>
                    <a:pt x="1175512" y="107061"/>
                  </a:lnTo>
                  <a:lnTo>
                    <a:pt x="1224026" y="92710"/>
                  </a:lnTo>
                  <a:lnTo>
                    <a:pt x="1273048" y="79375"/>
                  </a:lnTo>
                  <a:lnTo>
                    <a:pt x="1322831" y="67055"/>
                  </a:lnTo>
                  <a:lnTo>
                    <a:pt x="1373124" y="55625"/>
                  </a:lnTo>
                  <a:lnTo>
                    <a:pt x="1424051" y="45338"/>
                  </a:lnTo>
                  <a:lnTo>
                    <a:pt x="1475613" y="35940"/>
                  </a:lnTo>
                  <a:lnTo>
                    <a:pt x="1527555" y="27686"/>
                  </a:lnTo>
                  <a:lnTo>
                    <a:pt x="1580134" y="20447"/>
                  </a:lnTo>
                  <a:lnTo>
                    <a:pt x="1633219" y="14224"/>
                  </a:lnTo>
                  <a:lnTo>
                    <a:pt x="1686687" y="9143"/>
                  </a:lnTo>
                  <a:lnTo>
                    <a:pt x="1740662" y="5207"/>
                  </a:lnTo>
                  <a:lnTo>
                    <a:pt x="1795017" y="2286"/>
                  </a:lnTo>
                  <a:lnTo>
                    <a:pt x="1849754" y="635"/>
                  </a:lnTo>
                  <a:lnTo>
                    <a:pt x="1905000" y="0"/>
                  </a:lnTo>
                  <a:lnTo>
                    <a:pt x="1960244" y="635"/>
                  </a:lnTo>
                  <a:lnTo>
                    <a:pt x="2014981" y="2286"/>
                  </a:lnTo>
                  <a:lnTo>
                    <a:pt x="2069338" y="5207"/>
                  </a:lnTo>
                  <a:lnTo>
                    <a:pt x="2123313" y="9143"/>
                  </a:lnTo>
                  <a:lnTo>
                    <a:pt x="2176779" y="14224"/>
                  </a:lnTo>
                  <a:lnTo>
                    <a:pt x="2229866" y="20447"/>
                  </a:lnTo>
                  <a:lnTo>
                    <a:pt x="2282443" y="27686"/>
                  </a:lnTo>
                  <a:lnTo>
                    <a:pt x="2334387" y="35940"/>
                  </a:lnTo>
                  <a:lnTo>
                    <a:pt x="2385949" y="45338"/>
                  </a:lnTo>
                  <a:lnTo>
                    <a:pt x="2436876" y="55625"/>
                  </a:lnTo>
                  <a:lnTo>
                    <a:pt x="2487167" y="67055"/>
                  </a:lnTo>
                  <a:lnTo>
                    <a:pt x="2536952" y="79375"/>
                  </a:lnTo>
                  <a:lnTo>
                    <a:pt x="2585974" y="92710"/>
                  </a:lnTo>
                  <a:lnTo>
                    <a:pt x="2634488" y="107061"/>
                  </a:lnTo>
                  <a:lnTo>
                    <a:pt x="2682366" y="122300"/>
                  </a:lnTo>
                  <a:lnTo>
                    <a:pt x="2729484" y="138429"/>
                  </a:lnTo>
                  <a:lnTo>
                    <a:pt x="2775839" y="155575"/>
                  </a:lnTo>
                  <a:lnTo>
                    <a:pt x="2821559" y="173609"/>
                  </a:lnTo>
                  <a:lnTo>
                    <a:pt x="2866516" y="192404"/>
                  </a:lnTo>
                  <a:lnTo>
                    <a:pt x="2910713" y="212216"/>
                  </a:lnTo>
                  <a:lnTo>
                    <a:pt x="2954019" y="232790"/>
                  </a:lnTo>
                  <a:lnTo>
                    <a:pt x="2996565" y="254253"/>
                  </a:lnTo>
                  <a:lnTo>
                    <a:pt x="3038348" y="276478"/>
                  </a:lnTo>
                  <a:lnTo>
                    <a:pt x="3079241" y="299592"/>
                  </a:lnTo>
                  <a:lnTo>
                    <a:pt x="3119247" y="323468"/>
                  </a:lnTo>
                  <a:lnTo>
                    <a:pt x="3158363" y="348107"/>
                  </a:lnTo>
                  <a:lnTo>
                    <a:pt x="3196463" y="373379"/>
                  </a:lnTo>
                  <a:lnTo>
                    <a:pt x="3233801" y="399541"/>
                  </a:lnTo>
                  <a:lnTo>
                    <a:pt x="3270123" y="426465"/>
                  </a:lnTo>
                  <a:lnTo>
                    <a:pt x="3305429" y="454025"/>
                  </a:lnTo>
                  <a:lnTo>
                    <a:pt x="3339718" y="482218"/>
                  </a:lnTo>
                  <a:lnTo>
                    <a:pt x="3372992" y="511175"/>
                  </a:lnTo>
                  <a:lnTo>
                    <a:pt x="3405124" y="540765"/>
                  </a:lnTo>
                  <a:lnTo>
                    <a:pt x="3436366" y="570991"/>
                  </a:lnTo>
                  <a:lnTo>
                    <a:pt x="3466465" y="601852"/>
                  </a:lnTo>
                  <a:lnTo>
                    <a:pt x="3495421" y="633349"/>
                  </a:lnTo>
                  <a:lnTo>
                    <a:pt x="3523234" y="665479"/>
                  </a:lnTo>
                  <a:lnTo>
                    <a:pt x="3549904" y="698246"/>
                  </a:lnTo>
                  <a:lnTo>
                    <a:pt x="3575430" y="731392"/>
                  </a:lnTo>
                  <a:lnTo>
                    <a:pt x="3599688" y="765301"/>
                  </a:lnTo>
                  <a:lnTo>
                    <a:pt x="3622802" y="799591"/>
                  </a:lnTo>
                  <a:lnTo>
                    <a:pt x="3644773" y="834516"/>
                  </a:lnTo>
                  <a:lnTo>
                    <a:pt x="3665347" y="869823"/>
                  </a:lnTo>
                  <a:lnTo>
                    <a:pt x="3684651" y="905763"/>
                  </a:lnTo>
                  <a:lnTo>
                    <a:pt x="3702685" y="942086"/>
                  </a:lnTo>
                  <a:lnTo>
                    <a:pt x="3719449" y="978915"/>
                  </a:lnTo>
                  <a:lnTo>
                    <a:pt x="3734816" y="1016126"/>
                  </a:lnTo>
                  <a:lnTo>
                    <a:pt x="3748786" y="1053846"/>
                  </a:lnTo>
                  <a:lnTo>
                    <a:pt x="3761359" y="1091946"/>
                  </a:lnTo>
                  <a:lnTo>
                    <a:pt x="3772662" y="1130427"/>
                  </a:lnTo>
                  <a:lnTo>
                    <a:pt x="3782441" y="1169289"/>
                  </a:lnTo>
                  <a:lnTo>
                    <a:pt x="3790696" y="1208532"/>
                  </a:lnTo>
                  <a:lnTo>
                    <a:pt x="3797680" y="1248156"/>
                  </a:lnTo>
                  <a:lnTo>
                    <a:pt x="3803015" y="1288033"/>
                  </a:lnTo>
                  <a:lnTo>
                    <a:pt x="3806825" y="1328293"/>
                  </a:lnTo>
                  <a:lnTo>
                    <a:pt x="3809238" y="1368806"/>
                  </a:lnTo>
                  <a:lnTo>
                    <a:pt x="3810000" y="1409700"/>
                  </a:lnTo>
                  <a:lnTo>
                    <a:pt x="3809238" y="1450594"/>
                  </a:lnTo>
                  <a:lnTo>
                    <a:pt x="3806825" y="1491107"/>
                  </a:lnTo>
                  <a:lnTo>
                    <a:pt x="3803015" y="1531365"/>
                  </a:lnTo>
                  <a:lnTo>
                    <a:pt x="3797680" y="1571244"/>
                  </a:lnTo>
                  <a:lnTo>
                    <a:pt x="3790696" y="1610868"/>
                  </a:lnTo>
                  <a:lnTo>
                    <a:pt x="3782441" y="1650111"/>
                  </a:lnTo>
                  <a:lnTo>
                    <a:pt x="3772662" y="1688973"/>
                  </a:lnTo>
                  <a:lnTo>
                    <a:pt x="3761359" y="1727454"/>
                  </a:lnTo>
                  <a:lnTo>
                    <a:pt x="3748786" y="1765554"/>
                  </a:lnTo>
                  <a:lnTo>
                    <a:pt x="3734816" y="1803273"/>
                  </a:lnTo>
                  <a:lnTo>
                    <a:pt x="3719449" y="1840483"/>
                  </a:lnTo>
                  <a:lnTo>
                    <a:pt x="3702685" y="1877314"/>
                  </a:lnTo>
                  <a:lnTo>
                    <a:pt x="3684651" y="1913636"/>
                  </a:lnTo>
                  <a:lnTo>
                    <a:pt x="3665347" y="1949577"/>
                  </a:lnTo>
                  <a:lnTo>
                    <a:pt x="3644773" y="1984883"/>
                  </a:lnTo>
                  <a:lnTo>
                    <a:pt x="3622802" y="2019808"/>
                  </a:lnTo>
                  <a:lnTo>
                    <a:pt x="3599688" y="2054098"/>
                  </a:lnTo>
                  <a:lnTo>
                    <a:pt x="3575430" y="2088007"/>
                  </a:lnTo>
                  <a:lnTo>
                    <a:pt x="3549904" y="2121154"/>
                  </a:lnTo>
                  <a:lnTo>
                    <a:pt x="3523234" y="2153920"/>
                  </a:lnTo>
                  <a:lnTo>
                    <a:pt x="3495421" y="2186051"/>
                  </a:lnTo>
                  <a:lnTo>
                    <a:pt x="3466465" y="2217547"/>
                  </a:lnTo>
                  <a:lnTo>
                    <a:pt x="3436366" y="2248408"/>
                  </a:lnTo>
                  <a:lnTo>
                    <a:pt x="3405124" y="2278634"/>
                  </a:lnTo>
                  <a:lnTo>
                    <a:pt x="3372992" y="2308225"/>
                  </a:lnTo>
                  <a:lnTo>
                    <a:pt x="3339718" y="2337181"/>
                  </a:lnTo>
                  <a:lnTo>
                    <a:pt x="3305429" y="2365375"/>
                  </a:lnTo>
                  <a:lnTo>
                    <a:pt x="3270123" y="2392934"/>
                  </a:lnTo>
                  <a:lnTo>
                    <a:pt x="3233801" y="2419858"/>
                  </a:lnTo>
                  <a:lnTo>
                    <a:pt x="3196463" y="2446020"/>
                  </a:lnTo>
                  <a:lnTo>
                    <a:pt x="3158363" y="2471293"/>
                  </a:lnTo>
                  <a:lnTo>
                    <a:pt x="3119247" y="2495931"/>
                  </a:lnTo>
                  <a:lnTo>
                    <a:pt x="3079241" y="2519807"/>
                  </a:lnTo>
                  <a:lnTo>
                    <a:pt x="3038348" y="2542921"/>
                  </a:lnTo>
                  <a:lnTo>
                    <a:pt x="2996565" y="2565146"/>
                  </a:lnTo>
                  <a:lnTo>
                    <a:pt x="2954019" y="2586609"/>
                  </a:lnTo>
                  <a:lnTo>
                    <a:pt x="2910713" y="2607183"/>
                  </a:lnTo>
                  <a:lnTo>
                    <a:pt x="2866516" y="2626995"/>
                  </a:lnTo>
                  <a:lnTo>
                    <a:pt x="2821559" y="2645791"/>
                  </a:lnTo>
                  <a:lnTo>
                    <a:pt x="2775839" y="2663825"/>
                  </a:lnTo>
                  <a:lnTo>
                    <a:pt x="2729484" y="2680970"/>
                  </a:lnTo>
                  <a:lnTo>
                    <a:pt x="2682366" y="2697099"/>
                  </a:lnTo>
                  <a:lnTo>
                    <a:pt x="2634488" y="2712339"/>
                  </a:lnTo>
                  <a:lnTo>
                    <a:pt x="2585974" y="2726690"/>
                  </a:lnTo>
                  <a:lnTo>
                    <a:pt x="2536952" y="2740025"/>
                  </a:lnTo>
                  <a:lnTo>
                    <a:pt x="2487167" y="2752344"/>
                  </a:lnTo>
                  <a:lnTo>
                    <a:pt x="2436876" y="2763774"/>
                  </a:lnTo>
                  <a:lnTo>
                    <a:pt x="2385949" y="2774061"/>
                  </a:lnTo>
                  <a:lnTo>
                    <a:pt x="2334387" y="2783459"/>
                  </a:lnTo>
                  <a:lnTo>
                    <a:pt x="2282443" y="2791714"/>
                  </a:lnTo>
                  <a:lnTo>
                    <a:pt x="2229866" y="2798953"/>
                  </a:lnTo>
                  <a:lnTo>
                    <a:pt x="2176779" y="2805176"/>
                  </a:lnTo>
                  <a:lnTo>
                    <a:pt x="2123313" y="2810256"/>
                  </a:lnTo>
                  <a:lnTo>
                    <a:pt x="2069338" y="2814193"/>
                  </a:lnTo>
                  <a:lnTo>
                    <a:pt x="2014981" y="2817114"/>
                  </a:lnTo>
                  <a:lnTo>
                    <a:pt x="1960244" y="2818765"/>
                  </a:lnTo>
                  <a:lnTo>
                    <a:pt x="1905000" y="2819400"/>
                  </a:lnTo>
                  <a:lnTo>
                    <a:pt x="1849754" y="2818765"/>
                  </a:lnTo>
                  <a:lnTo>
                    <a:pt x="1795017" y="2817114"/>
                  </a:lnTo>
                  <a:lnTo>
                    <a:pt x="1740662" y="2814193"/>
                  </a:lnTo>
                  <a:lnTo>
                    <a:pt x="1686687" y="2810256"/>
                  </a:lnTo>
                  <a:lnTo>
                    <a:pt x="1633219" y="2805176"/>
                  </a:lnTo>
                  <a:lnTo>
                    <a:pt x="1580134" y="2798953"/>
                  </a:lnTo>
                  <a:lnTo>
                    <a:pt x="1527555" y="2791714"/>
                  </a:lnTo>
                  <a:lnTo>
                    <a:pt x="1475613" y="2783459"/>
                  </a:lnTo>
                  <a:lnTo>
                    <a:pt x="1424051" y="2774061"/>
                  </a:lnTo>
                  <a:lnTo>
                    <a:pt x="1373124" y="2763774"/>
                  </a:lnTo>
                  <a:lnTo>
                    <a:pt x="1322831" y="2752344"/>
                  </a:lnTo>
                  <a:lnTo>
                    <a:pt x="1273048" y="2740025"/>
                  </a:lnTo>
                  <a:lnTo>
                    <a:pt x="1224026" y="2726690"/>
                  </a:lnTo>
                  <a:lnTo>
                    <a:pt x="1175512" y="2712339"/>
                  </a:lnTo>
                  <a:lnTo>
                    <a:pt x="1127633" y="2697099"/>
                  </a:lnTo>
                  <a:lnTo>
                    <a:pt x="1080515" y="2680970"/>
                  </a:lnTo>
                  <a:lnTo>
                    <a:pt x="1034161" y="2663825"/>
                  </a:lnTo>
                  <a:lnTo>
                    <a:pt x="988440" y="2645791"/>
                  </a:lnTo>
                  <a:lnTo>
                    <a:pt x="943482" y="2626995"/>
                  </a:lnTo>
                  <a:lnTo>
                    <a:pt x="899287" y="2607183"/>
                  </a:lnTo>
                  <a:lnTo>
                    <a:pt x="855980" y="2586609"/>
                  </a:lnTo>
                  <a:lnTo>
                    <a:pt x="813434" y="2565146"/>
                  </a:lnTo>
                  <a:lnTo>
                    <a:pt x="771651" y="2542921"/>
                  </a:lnTo>
                  <a:lnTo>
                    <a:pt x="730757" y="2519807"/>
                  </a:lnTo>
                  <a:lnTo>
                    <a:pt x="690752" y="2495931"/>
                  </a:lnTo>
                  <a:lnTo>
                    <a:pt x="651637" y="2471293"/>
                  </a:lnTo>
                  <a:lnTo>
                    <a:pt x="613409" y="2446020"/>
                  </a:lnTo>
                  <a:lnTo>
                    <a:pt x="576199" y="2419858"/>
                  </a:lnTo>
                  <a:lnTo>
                    <a:pt x="539876" y="2392934"/>
                  </a:lnTo>
                  <a:lnTo>
                    <a:pt x="504570" y="2365375"/>
                  </a:lnTo>
                  <a:lnTo>
                    <a:pt x="470281" y="2337181"/>
                  </a:lnTo>
                  <a:lnTo>
                    <a:pt x="437006" y="2308225"/>
                  </a:lnTo>
                  <a:lnTo>
                    <a:pt x="404875" y="2278634"/>
                  </a:lnTo>
                  <a:lnTo>
                    <a:pt x="373633" y="2248408"/>
                  </a:lnTo>
                  <a:lnTo>
                    <a:pt x="343534" y="2217547"/>
                  </a:lnTo>
                  <a:lnTo>
                    <a:pt x="314578" y="2186051"/>
                  </a:lnTo>
                  <a:lnTo>
                    <a:pt x="286765" y="2153920"/>
                  </a:lnTo>
                  <a:lnTo>
                    <a:pt x="260095" y="2121154"/>
                  </a:lnTo>
                  <a:lnTo>
                    <a:pt x="234569" y="2088007"/>
                  </a:lnTo>
                  <a:lnTo>
                    <a:pt x="210312" y="2054098"/>
                  </a:lnTo>
                  <a:lnTo>
                    <a:pt x="187197" y="2019808"/>
                  </a:lnTo>
                  <a:lnTo>
                    <a:pt x="165226" y="1984883"/>
                  </a:lnTo>
                  <a:lnTo>
                    <a:pt x="144652" y="1949577"/>
                  </a:lnTo>
                  <a:lnTo>
                    <a:pt x="125349" y="1913636"/>
                  </a:lnTo>
                  <a:lnTo>
                    <a:pt x="107314" y="1877314"/>
                  </a:lnTo>
                  <a:lnTo>
                    <a:pt x="90550" y="1840483"/>
                  </a:lnTo>
                  <a:lnTo>
                    <a:pt x="75183" y="1803273"/>
                  </a:lnTo>
                  <a:lnTo>
                    <a:pt x="61213" y="1765554"/>
                  </a:lnTo>
                  <a:lnTo>
                    <a:pt x="48640" y="1727454"/>
                  </a:lnTo>
                  <a:lnTo>
                    <a:pt x="37337" y="1688973"/>
                  </a:lnTo>
                  <a:lnTo>
                    <a:pt x="27558" y="1650111"/>
                  </a:lnTo>
                  <a:lnTo>
                    <a:pt x="19303" y="1610868"/>
                  </a:lnTo>
                  <a:lnTo>
                    <a:pt x="12318" y="1571244"/>
                  </a:lnTo>
                  <a:lnTo>
                    <a:pt x="6984" y="1531365"/>
                  </a:lnTo>
                  <a:lnTo>
                    <a:pt x="3175" y="1491107"/>
                  </a:lnTo>
                  <a:lnTo>
                    <a:pt x="762" y="1450594"/>
                  </a:lnTo>
                  <a:lnTo>
                    <a:pt x="0" y="1409700"/>
                  </a:lnTo>
                  <a:close/>
                </a:path>
              </a:pathLst>
            </a:custGeom>
            <a:ln w="320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24200" y="2819400"/>
              <a:ext cx="2186940" cy="19415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507740" y="1913636"/>
            <a:ext cx="16871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Population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99375" y="1913636"/>
            <a:ext cx="11512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161616"/>
                </a:solidFill>
                <a:latin typeface="Times New Roman"/>
                <a:cs typeface="Times New Roman"/>
              </a:rPr>
              <a:t>S</a:t>
            </a:r>
            <a:r>
              <a:rPr sz="2800" b="1" dirty="0">
                <a:solidFill>
                  <a:srgbClr val="161616"/>
                </a:solidFill>
                <a:latin typeface="Times New Roman"/>
                <a:cs typeface="Times New Roman"/>
              </a:rPr>
              <a:t>a</a:t>
            </a:r>
            <a:r>
              <a:rPr sz="2800" b="1" spc="-5" dirty="0">
                <a:solidFill>
                  <a:srgbClr val="161616"/>
                </a:solidFill>
                <a:latin typeface="Times New Roman"/>
                <a:cs typeface="Times New Roman"/>
              </a:rPr>
              <a:t>mple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16885" y="5426455"/>
            <a:ext cx="343789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Measures </a:t>
            </a:r>
            <a:r>
              <a:rPr sz="2000" dirty="0">
                <a:latin typeface="Times New Roman"/>
                <a:cs typeface="Times New Roman"/>
              </a:rPr>
              <a:t>used to describe the  population are </a:t>
            </a:r>
            <a:r>
              <a:rPr sz="2000" spc="-5" dirty="0">
                <a:latin typeface="Times New Roman"/>
                <a:cs typeface="Times New Roman"/>
              </a:rPr>
              <a:t>called</a:t>
            </a:r>
            <a:r>
              <a:rPr sz="2000" spc="-22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parameters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36993" y="5426455"/>
            <a:ext cx="314261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Measures computed </a:t>
            </a:r>
            <a:r>
              <a:rPr sz="2000" dirty="0">
                <a:latin typeface="Times New Roman"/>
                <a:cs typeface="Times New Roman"/>
              </a:rPr>
              <a:t>from  </a:t>
            </a:r>
            <a:r>
              <a:rPr sz="2000" spc="-5" dirty="0">
                <a:latin typeface="Times New Roman"/>
                <a:cs typeface="Times New Roman"/>
              </a:rPr>
              <a:t>sample </a:t>
            </a:r>
            <a:r>
              <a:rPr sz="2000" dirty="0">
                <a:latin typeface="Times New Roman"/>
                <a:cs typeface="Times New Roman"/>
              </a:rPr>
              <a:t>data are </a:t>
            </a:r>
            <a:r>
              <a:rPr sz="2000" spc="-5" dirty="0">
                <a:latin typeface="Times New Roman"/>
                <a:cs typeface="Times New Roman"/>
              </a:rPr>
              <a:t>called</a:t>
            </a:r>
            <a:r>
              <a:rPr sz="2000" spc="-19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statistic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10400" y="2743200"/>
            <a:ext cx="2186940" cy="1941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683" y="723722"/>
            <a:ext cx="4722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24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76502" y="1732864"/>
            <a:ext cx="9032875" cy="4347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 marR="193040" algn="just">
              <a:lnSpc>
                <a:spcPct val="100000"/>
              </a:lnSpc>
              <a:spcBef>
                <a:spcPts val="105"/>
              </a:spcBef>
            </a:pPr>
            <a:r>
              <a:rPr sz="2300" spc="-5" dirty="0">
                <a:latin typeface="Carlito"/>
                <a:cs typeface="Carlito"/>
              </a:rPr>
              <a:t>In slide </a:t>
            </a:r>
            <a:r>
              <a:rPr sz="2300" dirty="0">
                <a:latin typeface="Carlito"/>
                <a:cs typeface="Carlito"/>
              </a:rPr>
              <a:t>27 </a:t>
            </a:r>
            <a:r>
              <a:rPr sz="2300" spc="-15" dirty="0">
                <a:latin typeface="Carlito"/>
                <a:cs typeface="Carlito"/>
              </a:rPr>
              <a:t>we </a:t>
            </a:r>
            <a:r>
              <a:rPr sz="2300" spc="-5" dirty="0">
                <a:latin typeface="Carlito"/>
                <a:cs typeface="Carlito"/>
              </a:rPr>
              <a:t>define </a:t>
            </a:r>
            <a:r>
              <a:rPr sz="2300" b="1" spc="-5" dirty="0">
                <a:latin typeface="Carlito"/>
                <a:cs typeface="Carlito"/>
              </a:rPr>
              <a:t>population </a:t>
            </a:r>
            <a:r>
              <a:rPr sz="2300" dirty="0">
                <a:latin typeface="Carlito"/>
                <a:cs typeface="Carlito"/>
              </a:rPr>
              <a:t>as all </a:t>
            </a:r>
            <a:r>
              <a:rPr sz="2300" spc="-5" dirty="0">
                <a:latin typeface="Carlito"/>
                <a:cs typeface="Carlito"/>
              </a:rPr>
              <a:t>items </a:t>
            </a:r>
            <a:r>
              <a:rPr sz="2300" dirty="0">
                <a:latin typeface="Carlito"/>
                <a:cs typeface="Carlito"/>
              </a:rPr>
              <a:t>or individuals </a:t>
            </a:r>
            <a:r>
              <a:rPr sz="2300" spc="-5" dirty="0">
                <a:latin typeface="Carlito"/>
                <a:cs typeface="Carlito"/>
              </a:rPr>
              <a:t>under study  </a:t>
            </a:r>
            <a:r>
              <a:rPr sz="2300" dirty="0">
                <a:latin typeface="Carlito"/>
                <a:cs typeface="Carlito"/>
              </a:rPr>
              <a:t>and </a:t>
            </a:r>
            <a:r>
              <a:rPr sz="2300" b="1" dirty="0">
                <a:latin typeface="Carlito"/>
                <a:cs typeface="Carlito"/>
              </a:rPr>
              <a:t>sample </a:t>
            </a:r>
            <a:r>
              <a:rPr sz="2300" dirty="0">
                <a:latin typeface="Carlito"/>
                <a:cs typeface="Carlito"/>
              </a:rPr>
              <a:t>as a </a:t>
            </a:r>
            <a:r>
              <a:rPr sz="2300" spc="-5" dirty="0">
                <a:latin typeface="Carlito"/>
                <a:cs typeface="Carlito"/>
              </a:rPr>
              <a:t>subgroup of </a:t>
            </a:r>
            <a:r>
              <a:rPr sz="2300" dirty="0">
                <a:latin typeface="Carlito"/>
                <a:cs typeface="Carlito"/>
              </a:rPr>
              <a:t>the </a:t>
            </a:r>
            <a:r>
              <a:rPr sz="2300" spc="-5" dirty="0">
                <a:latin typeface="Carlito"/>
                <a:cs typeface="Carlito"/>
              </a:rPr>
              <a:t>population. </a:t>
            </a:r>
            <a:r>
              <a:rPr sz="2300" spc="-30" dirty="0">
                <a:latin typeface="Carlito"/>
                <a:cs typeface="Carlito"/>
              </a:rPr>
              <a:t>However, </a:t>
            </a:r>
            <a:r>
              <a:rPr sz="2300" dirty="0">
                <a:latin typeface="Carlito"/>
                <a:cs typeface="Carlito"/>
              </a:rPr>
              <a:t>the </a:t>
            </a:r>
            <a:r>
              <a:rPr sz="2300" spc="-5" dirty="0">
                <a:latin typeface="Carlito"/>
                <a:cs typeface="Carlito"/>
              </a:rPr>
              <a:t>sampling  technique </a:t>
            </a:r>
            <a:r>
              <a:rPr sz="2300" dirty="0">
                <a:latin typeface="Carlito"/>
                <a:cs typeface="Carlito"/>
              </a:rPr>
              <a:t>used </a:t>
            </a:r>
            <a:r>
              <a:rPr sz="2300" spc="-10" dirty="0">
                <a:latin typeface="Carlito"/>
                <a:cs typeface="Carlito"/>
              </a:rPr>
              <a:t>can </a:t>
            </a:r>
            <a:r>
              <a:rPr sz="2300" dirty="0">
                <a:latin typeface="Carlito"/>
                <a:cs typeface="Carlito"/>
              </a:rPr>
              <a:t>be either </a:t>
            </a:r>
            <a:r>
              <a:rPr sz="23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Probability sampling </a:t>
            </a:r>
            <a:r>
              <a:rPr sz="2300" spc="-5" dirty="0">
                <a:latin typeface="Carlito"/>
                <a:cs typeface="Carlito"/>
              </a:rPr>
              <a:t>or </a:t>
            </a:r>
            <a:r>
              <a:rPr sz="23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Non-probability </a:t>
            </a:r>
            <a:r>
              <a:rPr sz="2300" b="1" spc="-5" dirty="0">
                <a:latin typeface="Carlito"/>
                <a:cs typeface="Carlito"/>
              </a:rPr>
              <a:t>  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sampling</a:t>
            </a:r>
            <a:endParaRPr sz="23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Carlito"/>
              <a:cs typeface="Carlito"/>
            </a:endParaRPr>
          </a:p>
          <a:p>
            <a:pPr marL="59055" marR="160655" algn="just">
              <a:lnSpc>
                <a:spcPct val="100000"/>
              </a:lnSpc>
            </a:pPr>
            <a:r>
              <a:rPr sz="23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Probability Sampling</a:t>
            </a:r>
            <a:r>
              <a:rPr sz="23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 </a:t>
            </a:r>
            <a:r>
              <a:rPr sz="2300" spc="-5" dirty="0">
                <a:latin typeface="Carlito"/>
                <a:cs typeface="Carlito"/>
              </a:rPr>
              <a:t>is technique </a:t>
            </a:r>
            <a:r>
              <a:rPr sz="2300" spc="5" dirty="0">
                <a:latin typeface="Carlito"/>
                <a:cs typeface="Carlito"/>
              </a:rPr>
              <a:t>in </a:t>
            </a:r>
            <a:r>
              <a:rPr sz="2300" dirty="0">
                <a:latin typeface="Carlito"/>
                <a:cs typeface="Carlito"/>
              </a:rPr>
              <a:t>which each member of </a:t>
            </a:r>
            <a:r>
              <a:rPr sz="2300" spc="-5" dirty="0">
                <a:latin typeface="Carlito"/>
                <a:cs typeface="Carlito"/>
              </a:rPr>
              <a:t>population  has </a:t>
            </a:r>
            <a:r>
              <a:rPr sz="2300" dirty="0">
                <a:latin typeface="Carlito"/>
                <a:cs typeface="Carlito"/>
              </a:rPr>
              <a:t>an equal chance </a:t>
            </a:r>
            <a:r>
              <a:rPr sz="2300" spc="-5" dirty="0">
                <a:latin typeface="Carlito"/>
                <a:cs typeface="Carlito"/>
              </a:rPr>
              <a:t>of </a:t>
            </a:r>
            <a:r>
              <a:rPr sz="2300" dirty="0">
                <a:latin typeface="Carlito"/>
                <a:cs typeface="Carlito"/>
              </a:rPr>
              <a:t>being </a:t>
            </a:r>
            <a:r>
              <a:rPr sz="2300" spc="-5" dirty="0">
                <a:latin typeface="Carlito"/>
                <a:cs typeface="Carlito"/>
              </a:rPr>
              <a:t>selected. </a:t>
            </a:r>
            <a:r>
              <a:rPr sz="2300" dirty="0">
                <a:latin typeface="Carlito"/>
                <a:cs typeface="Carlito"/>
              </a:rPr>
              <a:t>The main </a:t>
            </a:r>
            <a:r>
              <a:rPr sz="2300" spc="-5" dirty="0">
                <a:latin typeface="Carlito"/>
                <a:cs typeface="Carlito"/>
              </a:rPr>
              <a:t>purpose of sampling is </a:t>
            </a:r>
            <a:r>
              <a:rPr sz="2300" spc="-30" dirty="0">
                <a:latin typeface="Carlito"/>
                <a:cs typeface="Carlito"/>
              </a:rPr>
              <a:t>to  </a:t>
            </a:r>
            <a:r>
              <a:rPr sz="2300" spc="-15" dirty="0">
                <a:latin typeface="Carlito"/>
                <a:cs typeface="Carlito"/>
              </a:rPr>
              <a:t>create </a:t>
            </a:r>
            <a:r>
              <a:rPr sz="2300" dirty="0">
                <a:latin typeface="Carlito"/>
                <a:cs typeface="Carlito"/>
              </a:rPr>
              <a:t>a </a:t>
            </a:r>
            <a:r>
              <a:rPr sz="2300" spc="-5" dirty="0">
                <a:latin typeface="Carlito"/>
                <a:cs typeface="Carlito"/>
              </a:rPr>
              <a:t>sample that is </a:t>
            </a:r>
            <a:r>
              <a:rPr sz="2300" spc="-15" dirty="0">
                <a:latin typeface="Carlito"/>
                <a:cs typeface="Carlito"/>
              </a:rPr>
              <a:t>representative </a:t>
            </a:r>
            <a:r>
              <a:rPr sz="2300" dirty="0">
                <a:latin typeface="Carlito"/>
                <a:cs typeface="Carlito"/>
              </a:rPr>
              <a:t>of the </a:t>
            </a:r>
            <a:r>
              <a:rPr sz="2300" spc="-5" dirty="0">
                <a:latin typeface="Carlito"/>
                <a:cs typeface="Carlito"/>
              </a:rPr>
              <a:t>population it is </a:t>
            </a:r>
            <a:r>
              <a:rPr sz="2300" dirty="0">
                <a:latin typeface="Carlito"/>
                <a:cs typeface="Carlito"/>
              </a:rPr>
              <a:t>being </a:t>
            </a:r>
            <a:r>
              <a:rPr sz="2300" spc="-10" dirty="0">
                <a:latin typeface="Carlito"/>
                <a:cs typeface="Carlito"/>
              </a:rPr>
              <a:t>drawn  from </a:t>
            </a:r>
            <a:r>
              <a:rPr sz="2300" spc="-5" dirty="0">
                <a:latin typeface="Carlito"/>
                <a:cs typeface="Carlito"/>
              </a:rPr>
              <a:t>hence it is </a:t>
            </a:r>
            <a:r>
              <a:rPr sz="2300" dirty="0">
                <a:latin typeface="Carlito"/>
                <a:cs typeface="Carlito"/>
              </a:rPr>
              <a:t>very </a:t>
            </a:r>
            <a:r>
              <a:rPr sz="2300" spc="-5" dirty="0">
                <a:latin typeface="Carlito"/>
                <a:cs typeface="Carlito"/>
              </a:rPr>
              <a:t>difficult </a:t>
            </a:r>
            <a:r>
              <a:rPr sz="2300" spc="-15" dirty="0">
                <a:latin typeface="Carlito"/>
                <a:cs typeface="Carlito"/>
              </a:rPr>
              <a:t>to </a:t>
            </a:r>
            <a:r>
              <a:rPr sz="2300" spc="-5" dirty="0">
                <a:latin typeface="Carlito"/>
                <a:cs typeface="Carlito"/>
              </a:rPr>
              <a:t>survey </a:t>
            </a:r>
            <a:r>
              <a:rPr sz="2300" dirty="0">
                <a:latin typeface="Carlito"/>
                <a:cs typeface="Carlito"/>
              </a:rPr>
              <a:t>the whole</a:t>
            </a:r>
            <a:r>
              <a:rPr sz="2300" spc="25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population</a:t>
            </a:r>
            <a:endParaRPr sz="2300">
              <a:latin typeface="Carlito"/>
              <a:cs typeface="Carlito"/>
            </a:endParaRPr>
          </a:p>
          <a:p>
            <a:pPr marL="12700" marR="5080" algn="just">
              <a:lnSpc>
                <a:spcPct val="99600"/>
              </a:lnSpc>
              <a:spcBef>
                <a:spcPts val="1360"/>
              </a:spcBef>
            </a:pPr>
            <a:r>
              <a:rPr sz="23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Non-probability Sampling</a:t>
            </a:r>
            <a:r>
              <a:rPr sz="2300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 </a:t>
            </a:r>
            <a:r>
              <a:rPr sz="2300" spc="-5" dirty="0">
                <a:latin typeface="Carlito"/>
                <a:cs typeface="Carlito"/>
              </a:rPr>
              <a:t>is </a:t>
            </a:r>
            <a:r>
              <a:rPr sz="2300" dirty="0">
                <a:latin typeface="Carlito"/>
                <a:cs typeface="Carlito"/>
              </a:rPr>
              <a:t>a sampling </a:t>
            </a:r>
            <a:r>
              <a:rPr sz="2300" spc="-5" dirty="0">
                <a:latin typeface="Carlito"/>
                <a:cs typeface="Carlito"/>
              </a:rPr>
              <a:t>technique where </a:t>
            </a:r>
            <a:r>
              <a:rPr sz="2300" dirty="0">
                <a:latin typeface="Carlito"/>
                <a:cs typeface="Carlito"/>
              </a:rPr>
              <a:t>the </a:t>
            </a:r>
            <a:r>
              <a:rPr sz="2300" spc="-5" dirty="0">
                <a:latin typeface="Carlito"/>
                <a:cs typeface="Carlito"/>
              </a:rPr>
              <a:t>sample </a:t>
            </a:r>
            <a:r>
              <a:rPr sz="2300" spc="-15" dirty="0">
                <a:latin typeface="Carlito"/>
                <a:cs typeface="Carlito"/>
              </a:rPr>
              <a:t>are  gathered </a:t>
            </a:r>
            <a:r>
              <a:rPr sz="2300" spc="-5" dirty="0">
                <a:latin typeface="Carlito"/>
                <a:cs typeface="Carlito"/>
              </a:rPr>
              <a:t>in </a:t>
            </a:r>
            <a:r>
              <a:rPr sz="2300" dirty="0">
                <a:latin typeface="Carlito"/>
                <a:cs typeface="Carlito"/>
              </a:rPr>
              <a:t>a </a:t>
            </a:r>
            <a:r>
              <a:rPr sz="2300" spc="-10" dirty="0">
                <a:latin typeface="Carlito"/>
                <a:cs typeface="Carlito"/>
              </a:rPr>
              <a:t>process </a:t>
            </a:r>
            <a:r>
              <a:rPr sz="2300" spc="-5" dirty="0">
                <a:latin typeface="Carlito"/>
                <a:cs typeface="Carlito"/>
              </a:rPr>
              <a:t>that does not give </a:t>
            </a:r>
            <a:r>
              <a:rPr sz="2300" dirty="0">
                <a:latin typeface="Carlito"/>
                <a:cs typeface="Carlito"/>
              </a:rPr>
              <a:t>all the individuals </a:t>
            </a:r>
            <a:r>
              <a:rPr sz="2300" spc="-5" dirty="0">
                <a:latin typeface="Carlito"/>
                <a:cs typeface="Carlito"/>
              </a:rPr>
              <a:t>in </a:t>
            </a:r>
            <a:r>
              <a:rPr sz="2300" dirty="0">
                <a:latin typeface="Carlito"/>
                <a:cs typeface="Carlito"/>
              </a:rPr>
              <a:t>the </a:t>
            </a:r>
            <a:r>
              <a:rPr sz="2300" spc="-5" dirty="0">
                <a:latin typeface="Carlito"/>
                <a:cs typeface="Carlito"/>
              </a:rPr>
              <a:t>population  </a:t>
            </a:r>
            <a:r>
              <a:rPr sz="2300" dirty="0">
                <a:latin typeface="Carlito"/>
                <a:cs typeface="Carlito"/>
              </a:rPr>
              <a:t>equal chances </a:t>
            </a:r>
            <a:r>
              <a:rPr sz="2300" spc="-5" dirty="0">
                <a:latin typeface="Carlito"/>
                <a:cs typeface="Carlito"/>
              </a:rPr>
              <a:t>of </a:t>
            </a:r>
            <a:r>
              <a:rPr sz="2300" dirty="0">
                <a:latin typeface="Carlito"/>
                <a:cs typeface="Carlito"/>
              </a:rPr>
              <a:t>being</a:t>
            </a:r>
            <a:r>
              <a:rPr sz="2300" spc="10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selected.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683" y="723722"/>
            <a:ext cx="4722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25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732864"/>
            <a:ext cx="9035415" cy="1781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rlito"/>
                <a:cs typeface="Carlito"/>
              </a:rPr>
              <a:t>Probability sampling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sub-divided </a:t>
            </a:r>
            <a:r>
              <a:rPr sz="2400" spc="-15" dirty="0">
                <a:latin typeface="Carlito"/>
                <a:cs typeface="Carlito"/>
              </a:rPr>
              <a:t>into many </a:t>
            </a:r>
            <a:r>
              <a:rPr sz="2400" spc="-20" dirty="0">
                <a:latin typeface="Carlito"/>
                <a:cs typeface="Carlito"/>
              </a:rPr>
              <a:t>different</a:t>
            </a:r>
            <a:r>
              <a:rPr sz="2400" spc="1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types;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rlito"/>
              <a:cs typeface="Carlito"/>
            </a:endParaRPr>
          </a:p>
          <a:p>
            <a:pPr marL="469900" marR="5080" indent="-457200" algn="just">
              <a:lnSpc>
                <a:spcPct val="100299"/>
              </a:lnSpc>
            </a:pPr>
            <a:r>
              <a:rPr sz="2300" b="1" spc="-5" dirty="0">
                <a:solidFill>
                  <a:srgbClr val="0000FF"/>
                </a:solidFill>
                <a:latin typeface="Carlito"/>
                <a:cs typeface="Carlito"/>
              </a:rPr>
              <a:t>1. </a:t>
            </a:r>
            <a:r>
              <a:rPr sz="2300" b="1" u="heavy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Simple Random Sampling:</a:t>
            </a:r>
            <a:r>
              <a:rPr sz="2300" b="1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each member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5" dirty="0">
                <a:latin typeface="Carlito"/>
                <a:cs typeface="Carlito"/>
              </a:rPr>
              <a:t>the </a:t>
            </a:r>
            <a:r>
              <a:rPr sz="2200" b="1" i="1" dirty="0">
                <a:latin typeface="Carlito"/>
                <a:cs typeface="Carlito"/>
              </a:rPr>
              <a:t>population </a:t>
            </a:r>
            <a:r>
              <a:rPr sz="2200" b="1" i="1" spc="5" dirty="0">
                <a:latin typeface="Carlito"/>
                <a:cs typeface="Carlito"/>
              </a:rPr>
              <a:t>(N) </a:t>
            </a:r>
            <a:r>
              <a:rPr sz="2200" spc="-10" dirty="0">
                <a:latin typeface="Carlito"/>
                <a:cs typeface="Carlito"/>
              </a:rPr>
              <a:t>has </a:t>
            </a:r>
            <a:r>
              <a:rPr sz="2200" spc="-5" dirty="0">
                <a:latin typeface="Carlito"/>
                <a:cs typeface="Carlito"/>
              </a:rPr>
              <a:t>the  same </a:t>
            </a:r>
            <a:r>
              <a:rPr sz="2200" spc="-10" dirty="0">
                <a:latin typeface="Carlito"/>
                <a:cs typeface="Carlito"/>
              </a:rPr>
              <a:t>probability (chance)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5" dirty="0">
                <a:latin typeface="Carlito"/>
                <a:cs typeface="Carlito"/>
              </a:rPr>
              <a:t>being </a:t>
            </a:r>
            <a:r>
              <a:rPr sz="2200" spc="-10" dirty="0">
                <a:latin typeface="Carlito"/>
                <a:cs typeface="Carlito"/>
              </a:rPr>
              <a:t>selected </a:t>
            </a:r>
            <a:r>
              <a:rPr sz="2200" spc="-15" dirty="0">
                <a:latin typeface="Carlito"/>
                <a:cs typeface="Carlito"/>
              </a:rPr>
              <a:t>for </a:t>
            </a:r>
            <a:r>
              <a:rPr sz="2200" spc="-10" dirty="0">
                <a:latin typeface="Carlito"/>
                <a:cs typeface="Carlito"/>
              </a:rPr>
              <a:t>your </a:t>
            </a:r>
            <a:r>
              <a:rPr sz="2200" b="1" i="1" spc="-5" dirty="0">
                <a:latin typeface="Carlito"/>
                <a:cs typeface="Carlito"/>
              </a:rPr>
              <a:t>sample (n)</a:t>
            </a:r>
            <a:r>
              <a:rPr sz="2200" spc="-5" dirty="0">
                <a:latin typeface="Carlito"/>
                <a:cs typeface="Carlito"/>
              </a:rPr>
              <a:t>.  </a:t>
            </a:r>
            <a:r>
              <a:rPr sz="2200" spc="-10" dirty="0">
                <a:latin typeface="Carlito"/>
                <a:cs typeface="Carlito"/>
              </a:rPr>
              <a:t>Sometimes </a:t>
            </a:r>
            <a:r>
              <a:rPr sz="2200" spc="-5" dirty="0">
                <a:latin typeface="Carlito"/>
                <a:cs typeface="Carlito"/>
              </a:rPr>
              <a:t>this is </a:t>
            </a:r>
            <a:r>
              <a:rPr sz="2200" spc="-10" dirty="0">
                <a:latin typeface="Carlito"/>
                <a:cs typeface="Carlito"/>
              </a:rPr>
              <a:t>called </a:t>
            </a: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5" dirty="0">
                <a:latin typeface="Carlito"/>
                <a:cs typeface="Carlito"/>
              </a:rPr>
              <a:t>Lottery</a:t>
            </a:r>
            <a:r>
              <a:rPr sz="2200" spc="10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method.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683" y="723722"/>
            <a:ext cx="4722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26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732864"/>
            <a:ext cx="9035415" cy="4416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2. </a:t>
            </a:r>
            <a:r>
              <a:rPr sz="2400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Stratified </a:t>
            </a:r>
            <a:r>
              <a:rPr sz="2400" b="1" u="heavy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</a:rPr>
              <a:t>Sampling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Divide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entire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population</a:t>
            </a:r>
            <a:r>
              <a:rPr sz="2400" b="1" i="1" spc="-5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into </a:t>
            </a:r>
            <a:r>
              <a:rPr sz="2400" spc="-5" dirty="0">
                <a:latin typeface="Carlito"/>
                <a:cs typeface="Carlito"/>
              </a:rPr>
              <a:t>distinct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subgroups</a:t>
            </a:r>
            <a:r>
              <a:rPr sz="2400" b="1" i="1" spc="-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called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strata</a:t>
            </a:r>
            <a:r>
              <a:rPr sz="2400" spc="-10" dirty="0">
                <a:latin typeface="Carlito"/>
                <a:cs typeface="Carlito"/>
              </a:rPr>
              <a:t>. </a:t>
            </a:r>
            <a:r>
              <a:rPr sz="2400" spc="-5" dirty="0">
                <a:latin typeface="Carlito"/>
                <a:cs typeface="Carlito"/>
              </a:rPr>
              <a:t>The  </a:t>
            </a:r>
            <a:r>
              <a:rPr sz="2400" spc="-25" dirty="0">
                <a:latin typeface="Carlito"/>
                <a:cs typeface="Carlito"/>
              </a:rPr>
              <a:t>strata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5" dirty="0">
                <a:latin typeface="Carlito"/>
                <a:cs typeface="Carlito"/>
              </a:rPr>
              <a:t>based on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specific </a:t>
            </a:r>
            <a:r>
              <a:rPr sz="2400" spc="-10" dirty="0">
                <a:latin typeface="Carlito"/>
                <a:cs typeface="Carlito"/>
              </a:rPr>
              <a:t>characteristic, </a:t>
            </a:r>
            <a:r>
              <a:rPr sz="2400" spc="-5" dirty="0">
                <a:latin typeface="Carlito"/>
                <a:cs typeface="Carlito"/>
              </a:rPr>
              <a:t>such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b="1" i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age</a:t>
            </a:r>
            <a:r>
              <a:rPr sz="2400" dirty="0">
                <a:latin typeface="Carlito"/>
                <a:cs typeface="Carlito"/>
              </a:rPr>
              <a:t>,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income</a:t>
            </a:r>
            <a:r>
              <a:rPr sz="2400" spc="-10" dirty="0">
                <a:latin typeface="Carlito"/>
                <a:cs typeface="Carlito"/>
              </a:rPr>
              <a:t>, 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education</a:t>
            </a:r>
            <a:r>
              <a:rPr sz="2400" b="1" i="1" spc="-10" dirty="0">
                <a:latin typeface="Carlito"/>
                <a:cs typeface="Carlito"/>
              </a:rPr>
              <a:t>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level</a:t>
            </a:r>
            <a:r>
              <a:rPr sz="2400" spc="-10" dirty="0">
                <a:latin typeface="Carlito"/>
                <a:cs typeface="Carlito"/>
              </a:rPr>
              <a:t>,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so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on.</a:t>
            </a:r>
            <a:endParaRPr sz="2400">
              <a:latin typeface="Carlito"/>
              <a:cs typeface="Carlito"/>
            </a:endParaRPr>
          </a:p>
          <a:p>
            <a:pPr marL="12700" marR="6350" algn="just">
              <a:lnSpc>
                <a:spcPct val="100000"/>
              </a:lnSpc>
            </a:pPr>
            <a:r>
              <a:rPr sz="2400" dirty="0">
                <a:latin typeface="Carlito"/>
                <a:cs typeface="Carlito"/>
              </a:rPr>
              <a:t>All </a:t>
            </a:r>
            <a:r>
              <a:rPr sz="2400" spc="-10" dirty="0">
                <a:latin typeface="Carlito"/>
                <a:cs typeface="Carlito"/>
              </a:rPr>
              <a:t>members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20" dirty="0">
                <a:latin typeface="Carlito"/>
                <a:cs typeface="Carlito"/>
              </a:rPr>
              <a:t>stratum </a:t>
            </a:r>
            <a:r>
              <a:rPr sz="2400" spc="-10" dirty="0">
                <a:latin typeface="Carlito"/>
                <a:cs typeface="Carlito"/>
              </a:rPr>
              <a:t>share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specific </a:t>
            </a:r>
            <a:r>
              <a:rPr sz="2400" spc="-10" dirty="0">
                <a:latin typeface="Carlito"/>
                <a:cs typeface="Carlito"/>
              </a:rPr>
              <a:t>characteristic. </a:t>
            </a:r>
            <a:r>
              <a:rPr sz="2400" spc="-20" dirty="0">
                <a:latin typeface="Carlito"/>
                <a:cs typeface="Carlito"/>
              </a:rPr>
              <a:t>Draw </a:t>
            </a:r>
            <a:r>
              <a:rPr sz="2400" spc="-10" dirty="0">
                <a:latin typeface="Carlito"/>
                <a:cs typeface="Carlito"/>
              </a:rPr>
              <a:t>random  </a:t>
            </a:r>
            <a:r>
              <a:rPr sz="2400" spc="-5" dirty="0">
                <a:latin typeface="Carlito"/>
                <a:cs typeface="Carlito"/>
              </a:rPr>
              <a:t>samples </a:t>
            </a:r>
            <a:r>
              <a:rPr sz="2400" spc="-15" dirty="0">
                <a:latin typeface="Carlito"/>
                <a:cs typeface="Carlito"/>
              </a:rPr>
              <a:t>from </a:t>
            </a:r>
            <a:r>
              <a:rPr sz="2400" dirty="0">
                <a:latin typeface="Carlito"/>
                <a:cs typeface="Carlito"/>
              </a:rPr>
              <a:t>each</a:t>
            </a:r>
            <a:r>
              <a:rPr sz="2400" spc="-15" dirty="0">
                <a:latin typeface="Carlito"/>
                <a:cs typeface="Carlito"/>
              </a:rPr>
              <a:t> stratum.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arlito"/>
                <a:cs typeface="Carlito"/>
              </a:rPr>
              <a:t>Example: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dirty="0">
                <a:latin typeface="Carlito"/>
                <a:cs typeface="Carlito"/>
              </a:rPr>
              <a:t>in the </a:t>
            </a:r>
            <a:r>
              <a:rPr sz="2400" spc="-10" dirty="0">
                <a:latin typeface="Carlito"/>
                <a:cs typeface="Carlito"/>
              </a:rPr>
              <a:t>population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all </a:t>
            </a:r>
            <a:r>
              <a:rPr sz="2400" spc="-15" dirty="0">
                <a:latin typeface="Carlito"/>
                <a:cs typeface="Carlito"/>
              </a:rPr>
              <a:t>undergraduate college </a:t>
            </a:r>
            <a:r>
              <a:rPr sz="2400" spc="-10" dirty="0">
                <a:latin typeface="Carlito"/>
                <a:cs typeface="Carlito"/>
              </a:rPr>
              <a:t>students, </a:t>
            </a:r>
            <a:r>
              <a:rPr sz="2400" spc="-5" dirty="0">
                <a:latin typeface="Carlito"/>
                <a:cs typeface="Carlito"/>
              </a:rPr>
              <a:t>some </a:t>
            </a:r>
            <a:r>
              <a:rPr sz="2400" spc="-30" dirty="0">
                <a:latin typeface="Carlito"/>
                <a:cs typeface="Carlito"/>
              </a:rPr>
              <a:t>strata  </a:t>
            </a:r>
            <a:r>
              <a:rPr sz="2400" spc="-5" dirty="0">
                <a:latin typeface="Carlito"/>
                <a:cs typeface="Carlito"/>
              </a:rPr>
              <a:t>might be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freshmen</a:t>
            </a:r>
            <a:r>
              <a:rPr sz="2400" b="1" i="1" spc="-5" dirty="0">
                <a:latin typeface="Carlito"/>
                <a:cs typeface="Carlito"/>
              </a:rPr>
              <a:t>,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sophomores</a:t>
            </a:r>
            <a:r>
              <a:rPr sz="2400" b="1" i="1" spc="-5" dirty="0">
                <a:latin typeface="Carlito"/>
                <a:cs typeface="Carlito"/>
              </a:rPr>
              <a:t>,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juniors</a:t>
            </a:r>
            <a:r>
              <a:rPr sz="2400" b="1" i="1" spc="-5" dirty="0">
                <a:latin typeface="Carlito"/>
                <a:cs typeface="Carlito"/>
              </a:rPr>
              <a:t>, </a:t>
            </a:r>
            <a:r>
              <a:rPr sz="2400" spc="-5" dirty="0">
                <a:latin typeface="Carlito"/>
                <a:cs typeface="Carlito"/>
              </a:rPr>
              <a:t>or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seniors</a:t>
            </a:r>
            <a:r>
              <a:rPr sz="2400" spc="-5" dirty="0">
                <a:latin typeface="Carlito"/>
                <a:cs typeface="Carlito"/>
              </a:rPr>
              <a:t>. Other </a:t>
            </a:r>
            <a:r>
              <a:rPr sz="2400" spc="-25" dirty="0">
                <a:latin typeface="Carlito"/>
                <a:cs typeface="Carlito"/>
              </a:rPr>
              <a:t>strata </a:t>
            </a:r>
            <a:r>
              <a:rPr sz="2400" spc="-10" dirty="0">
                <a:latin typeface="Carlito"/>
                <a:cs typeface="Carlito"/>
              </a:rPr>
              <a:t>might 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b="1" i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Male</a:t>
            </a:r>
            <a:r>
              <a:rPr sz="2400" b="1" i="1" spc="-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or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b="1" i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Female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683" y="723722"/>
            <a:ext cx="4722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27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473453" y="1732864"/>
            <a:ext cx="9110980" cy="4050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3. </a:t>
            </a:r>
            <a:r>
              <a:rPr sz="2400" b="1" spc="-15" dirty="0">
                <a:solidFill>
                  <a:srgbClr val="0000FF"/>
                </a:solidFill>
                <a:latin typeface="Carlito"/>
                <a:cs typeface="Carlito"/>
              </a:rPr>
              <a:t>Systematic</a:t>
            </a:r>
            <a:r>
              <a:rPr sz="2400" b="1" spc="-2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Sampling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rlito"/>
              <a:cs typeface="Carlito"/>
            </a:endParaRPr>
          </a:p>
          <a:p>
            <a:pPr marL="50800" marR="42545" algn="just">
              <a:lnSpc>
                <a:spcPct val="100000"/>
              </a:lnSpc>
            </a:pP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Systematic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Sampling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technique </a:t>
            </a:r>
            <a:r>
              <a:rPr sz="2400" spc="-15" dirty="0">
                <a:latin typeface="Carlito"/>
                <a:cs typeface="Carlito"/>
              </a:rPr>
              <a:t>involves </a:t>
            </a:r>
            <a:r>
              <a:rPr sz="2400" spc="-5" dirty="0">
                <a:latin typeface="Carlito"/>
                <a:cs typeface="Carlito"/>
              </a:rPr>
              <a:t>numbering </a:t>
            </a:r>
            <a:r>
              <a:rPr sz="2400" dirty="0">
                <a:latin typeface="Carlito"/>
                <a:cs typeface="Carlito"/>
              </a:rPr>
              <a:t>all </a:t>
            </a:r>
            <a:r>
              <a:rPr sz="2400" spc="-5" dirty="0">
                <a:latin typeface="Carlito"/>
                <a:cs typeface="Carlito"/>
              </a:rPr>
              <a:t>members of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10" dirty="0">
                <a:latin typeface="Carlito"/>
                <a:cs typeface="Carlito"/>
              </a:rPr>
              <a:t>population </a:t>
            </a:r>
            <a:r>
              <a:rPr sz="2400" spc="-15" dirty="0">
                <a:latin typeface="Carlito"/>
                <a:cs typeface="Carlito"/>
              </a:rPr>
              <a:t>sequentially. </a:t>
            </a:r>
            <a:r>
              <a:rPr sz="2400" spc="-5" dirty="0">
                <a:latin typeface="Carlito"/>
                <a:cs typeface="Carlito"/>
              </a:rPr>
              <a:t>Then, </a:t>
            </a:r>
            <a:r>
              <a:rPr sz="2400" spc="-15" dirty="0">
                <a:latin typeface="Carlito"/>
                <a:cs typeface="Carlito"/>
              </a:rPr>
              <a:t>from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starting point </a:t>
            </a:r>
            <a:r>
              <a:rPr sz="2400" spc="-5" dirty="0">
                <a:latin typeface="Carlito"/>
                <a:cs typeface="Carlito"/>
              </a:rPr>
              <a:t>selected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spc="-10" dirty="0">
                <a:latin typeface="Carlito"/>
                <a:cs typeface="Carlito"/>
              </a:rPr>
              <a:t>random,  </a:t>
            </a:r>
            <a:r>
              <a:rPr sz="2400" dirty="0">
                <a:latin typeface="Carlito"/>
                <a:cs typeface="Carlito"/>
              </a:rPr>
              <a:t>include </a:t>
            </a:r>
            <a:r>
              <a:rPr sz="2400" spc="-5" dirty="0">
                <a:latin typeface="Carlito"/>
                <a:cs typeface="Carlito"/>
              </a:rPr>
              <a:t>every kth member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population </a:t>
            </a:r>
            <a:r>
              <a:rPr sz="2400" dirty="0">
                <a:latin typeface="Carlito"/>
                <a:cs typeface="Carlito"/>
              </a:rPr>
              <a:t>in the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sample.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Carlito"/>
              <a:cs typeface="Carlito"/>
            </a:endParaRPr>
          </a:p>
          <a:p>
            <a:pPr marL="50800">
              <a:lnSpc>
                <a:spcPct val="100000"/>
              </a:lnSpc>
            </a:pPr>
            <a:r>
              <a:rPr sz="2400" b="1" spc="-5" dirty="0">
                <a:latin typeface="Carlito"/>
                <a:cs typeface="Carlito"/>
              </a:rPr>
              <a:t>Example:</a:t>
            </a:r>
            <a:endParaRPr sz="2400">
              <a:latin typeface="Carlito"/>
              <a:cs typeface="Carlito"/>
            </a:endParaRPr>
          </a:p>
          <a:p>
            <a:pPr marL="50800" marR="4318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If </a:t>
            </a:r>
            <a:r>
              <a:rPr sz="2400" spc="-10" dirty="0">
                <a:latin typeface="Carlito"/>
                <a:cs typeface="Carlito"/>
              </a:rPr>
              <a:t>you </a:t>
            </a:r>
            <a:r>
              <a:rPr sz="2400" spc="-5" dirty="0">
                <a:latin typeface="Carlito"/>
                <a:cs typeface="Carlito"/>
              </a:rPr>
              <a:t>select every 5</a:t>
            </a:r>
            <a:r>
              <a:rPr sz="2400" spc="-7" baseline="2430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person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walk </a:t>
            </a:r>
            <a:r>
              <a:rPr sz="2400" spc="-5" dirty="0">
                <a:latin typeface="Carlito"/>
                <a:cs typeface="Carlito"/>
              </a:rPr>
              <a:t>out of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supermarket </a:t>
            </a:r>
            <a:r>
              <a:rPr sz="2400" spc="-15" dirty="0">
                <a:latin typeface="Carlito"/>
                <a:cs typeface="Carlito"/>
              </a:rPr>
              <a:t>to your  </a:t>
            </a:r>
            <a:r>
              <a:rPr sz="2400" spc="-5" dirty="0">
                <a:latin typeface="Carlito"/>
                <a:cs typeface="Carlito"/>
              </a:rPr>
              <a:t>sample </a:t>
            </a:r>
            <a:r>
              <a:rPr sz="2400" spc="-10" dirty="0">
                <a:latin typeface="Carlito"/>
                <a:cs typeface="Carlito"/>
              </a:rPr>
              <a:t>after randomly </a:t>
            </a:r>
            <a:r>
              <a:rPr sz="2400" spc="-5" dirty="0">
                <a:latin typeface="Carlito"/>
                <a:cs typeface="Carlito"/>
              </a:rPr>
              <a:t>selected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person you </a:t>
            </a:r>
            <a:r>
              <a:rPr sz="2400" spc="-15" dirty="0">
                <a:latin typeface="Carlito"/>
                <a:cs typeface="Carlito"/>
              </a:rPr>
              <a:t>start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spc="-5" dirty="0">
                <a:latin typeface="Carlito"/>
                <a:cs typeface="Carlito"/>
              </a:rPr>
              <a:t>the sampling,  </a:t>
            </a:r>
            <a:r>
              <a:rPr sz="2400" spc="-10" dirty="0">
                <a:latin typeface="Carlito"/>
                <a:cs typeface="Carlito"/>
              </a:rPr>
              <a:t>you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performing </a:t>
            </a:r>
            <a:r>
              <a:rPr sz="2400" spc="-15" dirty="0">
                <a:latin typeface="Carlito"/>
                <a:cs typeface="Carlito"/>
              </a:rPr>
              <a:t>Systematic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Sampling.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683" y="723722"/>
            <a:ext cx="4722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28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732864"/>
            <a:ext cx="9034780" cy="368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4. </a:t>
            </a:r>
            <a:r>
              <a:rPr sz="2400" b="1" spc="-15" dirty="0">
                <a:solidFill>
                  <a:srgbClr val="0000FF"/>
                </a:solidFill>
                <a:latin typeface="Carlito"/>
                <a:cs typeface="Carlito"/>
              </a:rPr>
              <a:t>Cluster </a:t>
            </a: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Sampling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Divide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entire population </a:t>
            </a:r>
            <a:r>
              <a:rPr sz="2400" spc="-15" dirty="0">
                <a:latin typeface="Carlito"/>
                <a:cs typeface="Carlito"/>
              </a:rPr>
              <a:t>into </a:t>
            </a:r>
            <a:r>
              <a:rPr sz="2400" spc="-10" dirty="0">
                <a:latin typeface="Carlito"/>
                <a:cs typeface="Carlito"/>
              </a:rPr>
              <a:t>pre-existing </a:t>
            </a:r>
            <a:r>
              <a:rPr sz="2400" spc="-5" dirty="0">
                <a:latin typeface="Carlito"/>
                <a:cs typeface="Carlito"/>
              </a:rPr>
              <a:t>segments or </a:t>
            </a:r>
            <a:r>
              <a:rPr sz="2400" spc="-15" dirty="0">
                <a:latin typeface="Carlito"/>
                <a:cs typeface="Carlito"/>
              </a:rPr>
              <a:t>clusters. </a:t>
            </a:r>
            <a:r>
              <a:rPr sz="2400" spc="-5" dirty="0">
                <a:latin typeface="Carlito"/>
                <a:cs typeface="Carlito"/>
              </a:rPr>
              <a:t>The  </a:t>
            </a:r>
            <a:r>
              <a:rPr sz="2400" spc="-15" dirty="0">
                <a:latin typeface="Carlito"/>
                <a:cs typeface="Carlito"/>
              </a:rPr>
              <a:t>clusters are </a:t>
            </a:r>
            <a:r>
              <a:rPr sz="2400" spc="-10" dirty="0">
                <a:latin typeface="Carlito"/>
                <a:cs typeface="Carlito"/>
              </a:rPr>
              <a:t>often geographic. </a:t>
            </a:r>
            <a:r>
              <a:rPr sz="2400" spc="-25" dirty="0">
                <a:latin typeface="Carlito"/>
                <a:cs typeface="Carlito"/>
              </a:rPr>
              <a:t>Make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random </a:t>
            </a:r>
            <a:r>
              <a:rPr sz="2400" spc="-5" dirty="0">
                <a:latin typeface="Carlito"/>
                <a:cs typeface="Carlito"/>
              </a:rPr>
              <a:t>selection of </a:t>
            </a:r>
            <a:r>
              <a:rPr sz="2400" spc="-15" dirty="0">
                <a:latin typeface="Carlito"/>
                <a:cs typeface="Carlito"/>
              </a:rPr>
              <a:t>clusters.  </a:t>
            </a:r>
            <a:r>
              <a:rPr sz="2400" dirty="0">
                <a:latin typeface="Carlito"/>
                <a:cs typeface="Carlito"/>
              </a:rPr>
              <a:t>Include </a:t>
            </a:r>
            <a:r>
              <a:rPr sz="2400" spc="-5" dirty="0">
                <a:latin typeface="Carlito"/>
                <a:cs typeface="Carlito"/>
              </a:rPr>
              <a:t>every member of </a:t>
            </a:r>
            <a:r>
              <a:rPr sz="2400" dirty="0">
                <a:latin typeface="Carlito"/>
                <a:cs typeface="Carlito"/>
              </a:rPr>
              <a:t>each </a:t>
            </a:r>
            <a:r>
              <a:rPr sz="2400" spc="-5" dirty="0">
                <a:latin typeface="Carlito"/>
                <a:cs typeface="Carlito"/>
              </a:rPr>
              <a:t>selected </a:t>
            </a:r>
            <a:r>
              <a:rPr sz="2400" spc="-10" dirty="0">
                <a:latin typeface="Carlito"/>
                <a:cs typeface="Carlito"/>
              </a:rPr>
              <a:t>cluster </a:t>
            </a:r>
            <a:r>
              <a:rPr sz="2400" dirty="0">
                <a:latin typeface="Carlito"/>
                <a:cs typeface="Carlito"/>
              </a:rPr>
              <a:t>in the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sample.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latin typeface="Carlito"/>
                <a:cs typeface="Carlito"/>
              </a:rPr>
              <a:t>Example: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In </a:t>
            </a:r>
            <a:r>
              <a:rPr sz="2400" spc="-10" dirty="0">
                <a:latin typeface="Carlito"/>
                <a:cs typeface="Carlito"/>
              </a:rPr>
              <a:t>conducting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survey of </a:t>
            </a:r>
            <a:r>
              <a:rPr sz="2400" spc="-10" dirty="0">
                <a:latin typeface="Carlito"/>
                <a:cs typeface="Carlito"/>
              </a:rPr>
              <a:t>schoolchildren </a:t>
            </a:r>
            <a:r>
              <a:rPr sz="2400" dirty="0">
                <a:latin typeface="Carlito"/>
                <a:cs typeface="Carlito"/>
              </a:rPr>
              <a:t>in a </a:t>
            </a:r>
            <a:r>
              <a:rPr sz="2400" spc="-15" dirty="0">
                <a:latin typeface="Carlito"/>
                <a:cs typeface="Carlito"/>
              </a:rPr>
              <a:t>large </a:t>
            </a:r>
            <a:r>
              <a:rPr sz="2400" spc="-35" dirty="0">
                <a:latin typeface="Carlito"/>
                <a:cs typeface="Carlito"/>
              </a:rPr>
              <a:t>city, </a:t>
            </a:r>
            <a:r>
              <a:rPr sz="2400" spc="-15" dirty="0">
                <a:latin typeface="Carlito"/>
                <a:cs typeface="Carlito"/>
              </a:rPr>
              <a:t>we </a:t>
            </a:r>
            <a:r>
              <a:rPr sz="2400" spc="-10" dirty="0">
                <a:latin typeface="Carlito"/>
                <a:cs typeface="Carlito"/>
              </a:rPr>
              <a:t>could </a:t>
            </a:r>
            <a:r>
              <a:rPr sz="2400" spc="-20" dirty="0">
                <a:latin typeface="Carlito"/>
                <a:cs typeface="Carlito"/>
              </a:rPr>
              <a:t>first  </a:t>
            </a:r>
            <a:r>
              <a:rPr sz="2400" spc="-10" dirty="0">
                <a:latin typeface="Carlito"/>
                <a:cs typeface="Carlito"/>
              </a:rPr>
              <a:t>randomly </a:t>
            </a:r>
            <a:r>
              <a:rPr sz="2400" spc="-5" dirty="0">
                <a:latin typeface="Carlito"/>
                <a:cs typeface="Carlito"/>
              </a:rPr>
              <a:t>select </a:t>
            </a:r>
            <a:r>
              <a:rPr sz="2400" spc="-10" dirty="0">
                <a:latin typeface="Carlito"/>
                <a:cs typeface="Carlito"/>
              </a:rPr>
              <a:t>five schools </a:t>
            </a:r>
            <a:r>
              <a:rPr sz="2400" dirty="0">
                <a:latin typeface="Carlito"/>
                <a:cs typeface="Carlito"/>
              </a:rPr>
              <a:t>and then include all the </a:t>
            </a:r>
            <a:r>
              <a:rPr sz="2400" spc="-5" dirty="0">
                <a:latin typeface="Carlito"/>
                <a:cs typeface="Carlito"/>
              </a:rPr>
              <a:t>children </a:t>
            </a:r>
            <a:r>
              <a:rPr sz="2400" spc="-15" dirty="0">
                <a:latin typeface="Carlito"/>
                <a:cs typeface="Carlito"/>
              </a:rPr>
              <a:t>from </a:t>
            </a:r>
            <a:r>
              <a:rPr sz="2400" dirty="0">
                <a:latin typeface="Carlito"/>
                <a:cs typeface="Carlito"/>
              </a:rPr>
              <a:t>each  </a:t>
            </a:r>
            <a:r>
              <a:rPr sz="2400" spc="-5" dirty="0">
                <a:latin typeface="Carlito"/>
                <a:cs typeface="Carlito"/>
              </a:rPr>
              <a:t>selected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school.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683" y="723722"/>
            <a:ext cx="4722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29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580769"/>
            <a:ext cx="9034145" cy="4716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Non-probability sampling</a:t>
            </a:r>
            <a:r>
              <a:rPr sz="2400" b="1" spc="-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sub-divided </a:t>
            </a:r>
            <a:r>
              <a:rPr sz="2400" spc="-15" dirty="0">
                <a:latin typeface="Carlito"/>
                <a:cs typeface="Carlito"/>
              </a:rPr>
              <a:t>into </a:t>
            </a:r>
            <a:r>
              <a:rPr sz="2400" spc="-20" dirty="0">
                <a:latin typeface="Carlito"/>
                <a:cs typeface="Carlito"/>
              </a:rPr>
              <a:t>different</a:t>
            </a:r>
            <a:r>
              <a:rPr sz="2400" spc="3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types;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>
              <a:latin typeface="Carlito"/>
              <a:cs typeface="Carlito"/>
            </a:endParaRPr>
          </a:p>
          <a:p>
            <a:pPr marL="469900" indent="-45720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sz="2400" b="1" dirty="0">
                <a:solidFill>
                  <a:srgbClr val="0000FF"/>
                </a:solidFill>
                <a:latin typeface="Carlito"/>
                <a:cs typeface="Carlito"/>
              </a:rPr>
              <a:t>Snowball</a:t>
            </a:r>
            <a:r>
              <a:rPr sz="2400" b="1" spc="-2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Sampling: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</a:pP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Snowball 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sampling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5" dirty="0">
                <a:latin typeface="Carlito"/>
                <a:cs typeface="Carlito"/>
              </a:rPr>
              <a:t>appropriate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use </a:t>
            </a:r>
            <a:r>
              <a:rPr sz="2400" dirty="0">
                <a:latin typeface="Carlito"/>
                <a:cs typeface="Carlito"/>
              </a:rPr>
              <a:t>when the </a:t>
            </a:r>
            <a:r>
              <a:rPr sz="2400" spc="-10" dirty="0">
                <a:latin typeface="Carlito"/>
                <a:cs typeface="Carlito"/>
              </a:rPr>
              <a:t>population you </a:t>
            </a:r>
            <a:r>
              <a:rPr sz="2400" spc="-15" dirty="0">
                <a:latin typeface="Carlito"/>
                <a:cs typeface="Carlito"/>
              </a:rPr>
              <a:t>are  interested </a:t>
            </a:r>
            <a:r>
              <a:rPr sz="2400" spc="-10" dirty="0">
                <a:latin typeface="Carlito"/>
                <a:cs typeface="Carlito"/>
              </a:rPr>
              <a:t>in hard-to-reach. </a:t>
            </a:r>
            <a:r>
              <a:rPr sz="2400" spc="-5" dirty="0">
                <a:latin typeface="Carlito"/>
                <a:cs typeface="Carlito"/>
              </a:rPr>
              <a:t>These </a:t>
            </a:r>
            <a:r>
              <a:rPr sz="2400" dirty="0">
                <a:latin typeface="Carlito"/>
                <a:cs typeface="Carlito"/>
              </a:rPr>
              <a:t>include </a:t>
            </a:r>
            <a:r>
              <a:rPr sz="2400" spc="-10" dirty="0">
                <a:latin typeface="Carlito"/>
                <a:cs typeface="Carlito"/>
              </a:rPr>
              <a:t>populations </a:t>
            </a:r>
            <a:r>
              <a:rPr sz="2400" spc="-5" dirty="0">
                <a:latin typeface="Carlito"/>
                <a:cs typeface="Carlito"/>
              </a:rPr>
              <a:t>such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5" dirty="0">
                <a:latin typeface="Carlito"/>
                <a:cs typeface="Carlito"/>
              </a:rPr>
              <a:t>drug  </a:t>
            </a:r>
            <a:r>
              <a:rPr sz="2400" dirty="0">
                <a:latin typeface="Carlito"/>
                <a:cs typeface="Carlito"/>
              </a:rPr>
              <a:t>addicts, </a:t>
            </a:r>
            <a:r>
              <a:rPr sz="2400" spc="-5" dirty="0">
                <a:latin typeface="Carlito"/>
                <a:cs typeface="Carlito"/>
              </a:rPr>
              <a:t>homeless people, </a:t>
            </a:r>
            <a:r>
              <a:rPr sz="2400" dirty="0">
                <a:latin typeface="Carlito"/>
                <a:cs typeface="Carlito"/>
              </a:rPr>
              <a:t>individuals with </a:t>
            </a:r>
            <a:r>
              <a:rPr sz="2400" spc="-20" dirty="0">
                <a:latin typeface="Carlito"/>
                <a:cs typeface="Carlito"/>
              </a:rPr>
              <a:t>AIDS/HIV,,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so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forth.</a:t>
            </a:r>
            <a:endParaRPr sz="2400">
              <a:latin typeface="Carlito"/>
              <a:cs typeface="Carlito"/>
            </a:endParaRPr>
          </a:p>
          <a:p>
            <a:pPr marL="311785" indent="-293370">
              <a:lnSpc>
                <a:spcPct val="100000"/>
              </a:lnSpc>
              <a:spcBef>
                <a:spcPts val="1650"/>
              </a:spcBef>
              <a:buAutoNum type="arabicPeriod" startAt="2"/>
              <a:tabLst>
                <a:tab pos="312420" algn="l"/>
              </a:tabLst>
            </a:pPr>
            <a:r>
              <a:rPr sz="2300" b="1" spc="-5" dirty="0">
                <a:solidFill>
                  <a:srgbClr val="0000FF"/>
                </a:solidFill>
                <a:latin typeface="Carlito"/>
                <a:cs typeface="Carlito"/>
              </a:rPr>
              <a:t>Convenience</a:t>
            </a:r>
            <a:r>
              <a:rPr sz="2300" b="1" spc="-20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300" b="1" dirty="0">
                <a:solidFill>
                  <a:srgbClr val="0000FF"/>
                </a:solidFill>
                <a:latin typeface="Carlito"/>
                <a:cs typeface="Carlito"/>
              </a:rPr>
              <a:t>Sampling:</a:t>
            </a:r>
            <a:endParaRPr sz="2300">
              <a:latin typeface="Carlito"/>
              <a:cs typeface="Carlito"/>
            </a:endParaRPr>
          </a:p>
          <a:p>
            <a:pPr marL="19050">
              <a:lnSpc>
                <a:spcPct val="100000"/>
              </a:lnSpc>
            </a:pPr>
            <a:r>
              <a:rPr sz="2300" b="1" u="heavy" spc="-10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Convenience </a:t>
            </a:r>
            <a:r>
              <a:rPr sz="2300" b="1" u="heavy" dirty="0">
                <a:uFill>
                  <a:solidFill>
                    <a:srgbClr val="000000"/>
                  </a:solidFill>
                </a:uFill>
                <a:latin typeface="Carlito"/>
                <a:cs typeface="Carlito"/>
              </a:rPr>
              <a:t>sampling </a:t>
            </a:r>
            <a:r>
              <a:rPr sz="2300" spc="-5" dirty="0">
                <a:latin typeface="Carlito"/>
                <a:cs typeface="Carlito"/>
              </a:rPr>
              <a:t>is </a:t>
            </a:r>
            <a:r>
              <a:rPr sz="2300" dirty="0">
                <a:latin typeface="Carlito"/>
                <a:cs typeface="Carlito"/>
              </a:rPr>
              <a:t>a </a:t>
            </a:r>
            <a:r>
              <a:rPr sz="2300" spc="-5" dirty="0">
                <a:latin typeface="Carlito"/>
                <a:cs typeface="Carlito"/>
              </a:rPr>
              <a:t>non-probability sampling </a:t>
            </a:r>
            <a:r>
              <a:rPr sz="2300" dirty="0">
                <a:latin typeface="Carlito"/>
                <a:cs typeface="Carlito"/>
              </a:rPr>
              <a:t>method </a:t>
            </a:r>
            <a:r>
              <a:rPr sz="2300" spc="-10" dirty="0">
                <a:latin typeface="Carlito"/>
                <a:cs typeface="Carlito"/>
              </a:rPr>
              <a:t>that</a:t>
            </a:r>
            <a:r>
              <a:rPr sz="2300" spc="325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selects</a:t>
            </a:r>
            <a:endParaRPr sz="2300">
              <a:latin typeface="Carlito"/>
              <a:cs typeface="Carlito"/>
            </a:endParaRPr>
          </a:p>
          <a:p>
            <a:pPr marL="19050">
              <a:lnSpc>
                <a:spcPct val="100000"/>
              </a:lnSpc>
            </a:pPr>
            <a:r>
              <a:rPr sz="2300" dirty="0">
                <a:latin typeface="Carlito"/>
                <a:cs typeface="Carlito"/>
              </a:rPr>
              <a:t>the </a:t>
            </a:r>
            <a:r>
              <a:rPr sz="2300" spc="-5" dirty="0">
                <a:latin typeface="Carlito"/>
                <a:cs typeface="Carlito"/>
              </a:rPr>
              <a:t>item </a:t>
            </a:r>
            <a:r>
              <a:rPr sz="2300" spc="-10" dirty="0">
                <a:latin typeface="Carlito"/>
                <a:cs typeface="Carlito"/>
              </a:rPr>
              <a:t>from </a:t>
            </a:r>
            <a:r>
              <a:rPr sz="2300" dirty="0">
                <a:latin typeface="Carlito"/>
                <a:cs typeface="Carlito"/>
              </a:rPr>
              <a:t>the </a:t>
            </a:r>
            <a:r>
              <a:rPr sz="2300" spc="-5" dirty="0">
                <a:latin typeface="Carlito"/>
                <a:cs typeface="Carlito"/>
              </a:rPr>
              <a:t>population based </a:t>
            </a:r>
            <a:r>
              <a:rPr sz="2300" dirty="0">
                <a:latin typeface="Carlito"/>
                <a:cs typeface="Carlito"/>
              </a:rPr>
              <a:t>on accessibility and ease of</a:t>
            </a:r>
            <a:r>
              <a:rPr sz="2300" spc="40" dirty="0">
                <a:latin typeface="Carlito"/>
                <a:cs typeface="Carlito"/>
              </a:rPr>
              <a:t> </a:t>
            </a:r>
            <a:r>
              <a:rPr sz="2300" spc="-5" dirty="0">
                <a:latin typeface="Carlito"/>
                <a:cs typeface="Carlito"/>
              </a:rPr>
              <a:t>selection.</a:t>
            </a:r>
            <a:endParaRPr sz="2300">
              <a:latin typeface="Carlito"/>
              <a:cs typeface="Carlito"/>
            </a:endParaRPr>
          </a:p>
          <a:p>
            <a:pPr marL="19050" marR="6350" algn="just">
              <a:lnSpc>
                <a:spcPct val="100000"/>
              </a:lnSpc>
              <a:spcBef>
                <a:spcPts val="1440"/>
              </a:spcBef>
            </a:pPr>
            <a:r>
              <a:rPr sz="2300" dirty="0">
                <a:latin typeface="Carlito"/>
                <a:cs typeface="Carlito"/>
              </a:rPr>
              <a:t>This </a:t>
            </a:r>
            <a:r>
              <a:rPr sz="2300" spc="-5" dirty="0">
                <a:latin typeface="Carlito"/>
                <a:cs typeface="Carlito"/>
              </a:rPr>
              <a:t>sampling technique, </a:t>
            </a:r>
            <a:r>
              <a:rPr sz="2300" dirty="0">
                <a:latin typeface="Carlito"/>
                <a:cs typeface="Carlito"/>
              </a:rPr>
              <a:t>the </a:t>
            </a:r>
            <a:r>
              <a:rPr sz="2300" spc="-5" dirty="0">
                <a:latin typeface="Carlito"/>
                <a:cs typeface="Carlito"/>
              </a:rPr>
              <a:t>subjects </a:t>
            </a:r>
            <a:r>
              <a:rPr sz="2300" spc="-10" dirty="0">
                <a:latin typeface="Carlito"/>
                <a:cs typeface="Carlito"/>
              </a:rPr>
              <a:t>are </a:t>
            </a:r>
            <a:r>
              <a:rPr sz="2300" dirty="0">
                <a:latin typeface="Carlito"/>
                <a:cs typeface="Carlito"/>
              </a:rPr>
              <a:t>chosen </a:t>
            </a:r>
            <a:r>
              <a:rPr sz="2300" spc="-5" dirty="0">
                <a:latin typeface="Carlito"/>
                <a:cs typeface="Carlito"/>
              </a:rPr>
              <a:t>simply because they </a:t>
            </a:r>
            <a:r>
              <a:rPr sz="2300" spc="-10" dirty="0">
                <a:latin typeface="Carlito"/>
                <a:cs typeface="Carlito"/>
              </a:rPr>
              <a:t>are  easy </a:t>
            </a:r>
            <a:r>
              <a:rPr sz="2300" spc="-15" dirty="0">
                <a:latin typeface="Carlito"/>
                <a:cs typeface="Carlito"/>
              </a:rPr>
              <a:t>to </a:t>
            </a:r>
            <a:r>
              <a:rPr sz="2300" spc="-5" dirty="0">
                <a:latin typeface="Carlito"/>
                <a:cs typeface="Carlito"/>
              </a:rPr>
              <a:t>recruit. It is </a:t>
            </a:r>
            <a:r>
              <a:rPr sz="2300" spc="-40" dirty="0">
                <a:latin typeface="Carlito"/>
                <a:cs typeface="Carlito"/>
              </a:rPr>
              <a:t>easy, </a:t>
            </a:r>
            <a:r>
              <a:rPr sz="2300" dirty="0">
                <a:latin typeface="Carlito"/>
                <a:cs typeface="Carlito"/>
              </a:rPr>
              <a:t>cheap and </a:t>
            </a:r>
            <a:r>
              <a:rPr sz="2300" spc="-5" dirty="0">
                <a:latin typeface="Carlito"/>
                <a:cs typeface="Carlito"/>
              </a:rPr>
              <a:t>least time consuming </a:t>
            </a:r>
            <a:r>
              <a:rPr sz="2300" spc="-15" dirty="0">
                <a:latin typeface="Carlito"/>
                <a:cs typeface="Carlito"/>
              </a:rPr>
              <a:t>data </a:t>
            </a:r>
            <a:r>
              <a:rPr sz="2300" spc="-10" dirty="0">
                <a:latin typeface="Carlito"/>
                <a:cs typeface="Carlito"/>
              </a:rPr>
              <a:t>collection  </a:t>
            </a:r>
            <a:r>
              <a:rPr sz="2300" spc="-5" dirty="0">
                <a:latin typeface="Carlito"/>
                <a:cs typeface="Carlito"/>
              </a:rPr>
              <a:t>technique </a:t>
            </a:r>
            <a:r>
              <a:rPr sz="2300" dirty="0">
                <a:latin typeface="Carlito"/>
                <a:cs typeface="Carlito"/>
              </a:rPr>
              <a:t>but </a:t>
            </a:r>
            <a:r>
              <a:rPr sz="2300" spc="-5" dirty="0">
                <a:latin typeface="Carlito"/>
                <a:cs typeface="Carlito"/>
              </a:rPr>
              <a:t>has </a:t>
            </a:r>
            <a:r>
              <a:rPr sz="2300" spc="-15" dirty="0">
                <a:latin typeface="Carlito"/>
                <a:cs typeface="Carlito"/>
              </a:rPr>
              <a:t>many</a:t>
            </a:r>
            <a:r>
              <a:rPr sz="2300" spc="30" dirty="0">
                <a:latin typeface="Carlito"/>
                <a:cs typeface="Carlito"/>
              </a:rPr>
              <a:t> </a:t>
            </a:r>
            <a:r>
              <a:rPr sz="2300" spc="-10" dirty="0">
                <a:latin typeface="Carlito"/>
                <a:cs typeface="Carlito"/>
              </a:rPr>
              <a:t>disadvantages.</a:t>
            </a:r>
            <a:endParaRPr sz="23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683" y="723722"/>
            <a:ext cx="47224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600" spc="-8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6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30</a:t>
            </a:fld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511553" y="1656664"/>
            <a:ext cx="9034780" cy="463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3. </a:t>
            </a:r>
            <a:r>
              <a:rPr sz="2400" b="1" spc="-10" dirty="0">
                <a:solidFill>
                  <a:srgbClr val="0000FF"/>
                </a:solidFill>
                <a:latin typeface="Carlito"/>
                <a:cs typeface="Carlito"/>
              </a:rPr>
              <a:t>Multistage</a:t>
            </a:r>
            <a:r>
              <a:rPr sz="2400" b="1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Carlito"/>
                <a:cs typeface="Carlito"/>
              </a:rPr>
              <a:t>Sampling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rlito"/>
                <a:cs typeface="Carlito"/>
              </a:rPr>
              <a:t>Use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variety </a:t>
            </a:r>
            <a:r>
              <a:rPr sz="2400" spc="-5" dirty="0">
                <a:latin typeface="Carlito"/>
                <a:cs typeface="Carlito"/>
              </a:rPr>
              <a:t>of sampling methods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15" dirty="0">
                <a:latin typeface="Carlito"/>
                <a:cs typeface="Carlito"/>
              </a:rPr>
              <a:t>create </a:t>
            </a:r>
            <a:r>
              <a:rPr sz="2400" spc="-10" dirty="0">
                <a:latin typeface="Carlito"/>
                <a:cs typeface="Carlito"/>
              </a:rPr>
              <a:t>successively </a:t>
            </a:r>
            <a:r>
              <a:rPr sz="2400" spc="-5" dirty="0">
                <a:latin typeface="Carlito"/>
                <a:cs typeface="Carlito"/>
              </a:rPr>
              <a:t>smaller </a:t>
            </a:r>
            <a:r>
              <a:rPr sz="2400" spc="-15" dirty="0">
                <a:latin typeface="Carlito"/>
                <a:cs typeface="Carlito"/>
              </a:rPr>
              <a:t>groups  at </a:t>
            </a:r>
            <a:r>
              <a:rPr sz="2400" dirty="0">
                <a:latin typeface="Carlito"/>
                <a:cs typeface="Carlito"/>
              </a:rPr>
              <a:t>each </a:t>
            </a:r>
            <a:r>
              <a:rPr sz="2400" spc="-15" dirty="0">
                <a:latin typeface="Carlito"/>
                <a:cs typeface="Carlito"/>
              </a:rPr>
              <a:t>stage. </a:t>
            </a:r>
            <a:r>
              <a:rPr sz="2400" spc="-5" dirty="0">
                <a:latin typeface="Carlito"/>
                <a:cs typeface="Carlito"/>
              </a:rPr>
              <a:t>The final sample </a:t>
            </a:r>
            <a:r>
              <a:rPr sz="2400" spc="-10" dirty="0">
                <a:latin typeface="Carlito"/>
                <a:cs typeface="Carlito"/>
              </a:rPr>
              <a:t>consists </a:t>
            </a:r>
            <a:r>
              <a:rPr sz="2400" spc="-5" dirty="0">
                <a:latin typeface="Carlito"/>
                <a:cs typeface="Carlito"/>
              </a:rPr>
              <a:t>of</a:t>
            </a:r>
            <a:r>
              <a:rPr sz="2400" spc="-10" dirty="0">
                <a:latin typeface="Carlito"/>
                <a:cs typeface="Carlito"/>
              </a:rPr>
              <a:t> clusters.</a:t>
            </a:r>
            <a:endParaRPr sz="240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2400" spc="-10" dirty="0">
                <a:latin typeface="Carlito"/>
                <a:cs typeface="Carlito"/>
              </a:rPr>
              <a:t>Often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population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very </a:t>
            </a:r>
            <a:r>
              <a:rPr sz="2400" spc="-15" dirty="0">
                <a:latin typeface="Carlito"/>
                <a:cs typeface="Carlito"/>
              </a:rPr>
              <a:t>large </a:t>
            </a:r>
            <a:r>
              <a:rPr sz="2400" spc="-10" dirty="0">
                <a:latin typeface="Carlito"/>
                <a:cs typeface="Carlito"/>
              </a:rPr>
              <a:t>or geographically spread </a:t>
            </a:r>
            <a:r>
              <a:rPr sz="2400" spc="-5" dirty="0">
                <a:latin typeface="Carlito"/>
                <a:cs typeface="Carlito"/>
              </a:rPr>
              <a:t>out. In </a:t>
            </a:r>
            <a:r>
              <a:rPr sz="2400" spc="-10" dirty="0">
                <a:latin typeface="Carlito"/>
                <a:cs typeface="Carlito"/>
              </a:rPr>
              <a:t>such  </a:t>
            </a:r>
            <a:r>
              <a:rPr sz="2400" spc="-5" dirty="0">
                <a:latin typeface="Carlito"/>
                <a:cs typeface="Carlito"/>
              </a:rPr>
              <a:t>cases, samples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constructed through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multistage </a:t>
            </a:r>
            <a:r>
              <a:rPr sz="2400" spc="-5" dirty="0">
                <a:latin typeface="Carlito"/>
                <a:cs typeface="Carlito"/>
              </a:rPr>
              <a:t>sample design </a:t>
            </a:r>
            <a:r>
              <a:rPr sz="2400" spc="-10" dirty="0">
                <a:latin typeface="Carlito"/>
                <a:cs typeface="Carlito"/>
              </a:rPr>
              <a:t>of  </a:t>
            </a:r>
            <a:r>
              <a:rPr sz="2400" spc="-15" dirty="0">
                <a:latin typeface="Carlito"/>
                <a:cs typeface="Carlito"/>
              </a:rPr>
              <a:t>several stages, </a:t>
            </a:r>
            <a:r>
              <a:rPr sz="2400" dirty="0">
                <a:latin typeface="Carlito"/>
                <a:cs typeface="Carlito"/>
              </a:rPr>
              <a:t>with the </a:t>
            </a:r>
            <a:r>
              <a:rPr sz="2400" spc="-5" dirty="0">
                <a:latin typeface="Carlito"/>
                <a:cs typeface="Carlito"/>
              </a:rPr>
              <a:t>final </a:t>
            </a:r>
            <a:r>
              <a:rPr sz="2400" spc="-20" dirty="0">
                <a:latin typeface="Carlito"/>
                <a:cs typeface="Carlito"/>
              </a:rPr>
              <a:t>stage </a:t>
            </a:r>
            <a:r>
              <a:rPr sz="2400" spc="-10" dirty="0">
                <a:latin typeface="Carlito"/>
                <a:cs typeface="Carlito"/>
              </a:rPr>
              <a:t>consisting </a:t>
            </a:r>
            <a:r>
              <a:rPr sz="2400" spc="-5" dirty="0">
                <a:latin typeface="Carlito"/>
                <a:cs typeface="Carlito"/>
              </a:rPr>
              <a:t>of</a:t>
            </a:r>
            <a:r>
              <a:rPr sz="240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clusters.</a:t>
            </a:r>
            <a:endParaRPr sz="240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400" b="1" spc="-5" dirty="0">
                <a:latin typeface="Carlito"/>
                <a:cs typeface="Carlito"/>
              </a:rPr>
              <a:t>Example:</a:t>
            </a:r>
            <a:endParaRPr sz="24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200" spc="-10" dirty="0">
                <a:latin typeface="Carlito"/>
                <a:cs typeface="Carlito"/>
              </a:rPr>
              <a:t>The </a:t>
            </a:r>
            <a:r>
              <a:rPr sz="2200" spc="-15" dirty="0">
                <a:latin typeface="Carlito"/>
                <a:cs typeface="Carlito"/>
              </a:rPr>
              <a:t>first stage, </a:t>
            </a:r>
            <a:r>
              <a:rPr sz="2200" spc="-10" dirty="0">
                <a:latin typeface="Carlito"/>
                <a:cs typeface="Carlito"/>
              </a:rPr>
              <a:t>random number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10" dirty="0">
                <a:latin typeface="Carlito"/>
                <a:cs typeface="Carlito"/>
              </a:rPr>
              <a:t>districts are </a:t>
            </a:r>
            <a:r>
              <a:rPr sz="2200" spc="-5" dirty="0">
                <a:latin typeface="Carlito"/>
                <a:cs typeface="Carlito"/>
              </a:rPr>
              <a:t>chosen in all</a:t>
            </a:r>
            <a:r>
              <a:rPr sz="2200" spc="114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regions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200" spc="-10" dirty="0">
                <a:latin typeface="Carlito"/>
                <a:cs typeface="Carlito"/>
              </a:rPr>
              <a:t>This </a:t>
            </a:r>
            <a:r>
              <a:rPr sz="2200" spc="-15" dirty="0">
                <a:latin typeface="Carlito"/>
                <a:cs typeface="Carlito"/>
              </a:rPr>
              <a:t>followed </a:t>
            </a:r>
            <a:r>
              <a:rPr sz="2200" spc="-10" dirty="0">
                <a:latin typeface="Carlito"/>
                <a:cs typeface="Carlito"/>
              </a:rPr>
              <a:t>by random number </a:t>
            </a:r>
            <a:r>
              <a:rPr sz="2200" dirty="0">
                <a:latin typeface="Carlito"/>
                <a:cs typeface="Carlito"/>
              </a:rPr>
              <a:t>of</a:t>
            </a:r>
            <a:r>
              <a:rPr sz="2200" spc="8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villages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200" spc="-10" dirty="0">
                <a:latin typeface="Carlito"/>
                <a:cs typeface="Carlito"/>
              </a:rPr>
              <a:t>Then third </a:t>
            </a:r>
            <a:r>
              <a:rPr sz="2200" spc="-20" dirty="0">
                <a:latin typeface="Carlito"/>
                <a:cs typeface="Carlito"/>
              </a:rPr>
              <a:t>stage </a:t>
            </a:r>
            <a:r>
              <a:rPr sz="2200" spc="-15" dirty="0">
                <a:latin typeface="Carlito"/>
                <a:cs typeface="Carlito"/>
              </a:rPr>
              <a:t>may </a:t>
            </a:r>
            <a:r>
              <a:rPr sz="2200" spc="-5" dirty="0">
                <a:latin typeface="Carlito"/>
                <a:cs typeface="Carlito"/>
              </a:rPr>
              <a:t>be</a:t>
            </a:r>
            <a:r>
              <a:rPr sz="2200" spc="7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households</a:t>
            </a:r>
            <a:endParaRPr sz="220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sz="2200" spc="-5" dirty="0">
                <a:latin typeface="Carlito"/>
                <a:cs typeface="Carlito"/>
              </a:rPr>
              <a:t>Then</a:t>
            </a:r>
            <a:r>
              <a:rPr sz="2200" spc="204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all</a:t>
            </a:r>
            <a:r>
              <a:rPr sz="2200" spc="21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ultimate</a:t>
            </a:r>
            <a:r>
              <a:rPr sz="2200" spc="21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units</a:t>
            </a:r>
            <a:r>
              <a:rPr sz="2200" spc="23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(house</a:t>
            </a:r>
            <a:r>
              <a:rPr sz="2200" spc="21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holds,</a:t>
            </a:r>
            <a:r>
              <a:rPr sz="2200" spc="225" dirty="0">
                <a:latin typeface="Carlito"/>
                <a:cs typeface="Carlito"/>
              </a:rPr>
              <a:t> </a:t>
            </a:r>
            <a:r>
              <a:rPr sz="2200" spc="-20" dirty="0">
                <a:latin typeface="Carlito"/>
                <a:cs typeface="Carlito"/>
              </a:rPr>
              <a:t>for</a:t>
            </a:r>
            <a:r>
              <a:rPr sz="2200" spc="220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example)</a:t>
            </a:r>
            <a:r>
              <a:rPr sz="2200" spc="23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selected</a:t>
            </a:r>
            <a:r>
              <a:rPr sz="2200" spc="21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in</a:t>
            </a:r>
            <a:r>
              <a:rPr sz="2200" spc="22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the</a:t>
            </a:r>
            <a:r>
              <a:rPr sz="2200" spc="21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last</a:t>
            </a:r>
            <a:r>
              <a:rPr sz="2200" spc="200" dirty="0">
                <a:latin typeface="Carlito"/>
                <a:cs typeface="Carlito"/>
              </a:rPr>
              <a:t> </a:t>
            </a:r>
            <a:r>
              <a:rPr sz="2200" spc="-15" dirty="0">
                <a:latin typeface="Carlito"/>
                <a:cs typeface="Carlito"/>
              </a:rPr>
              <a:t>step</a:t>
            </a:r>
            <a:endParaRPr sz="2200">
              <a:latin typeface="Carlito"/>
              <a:cs typeface="Carlito"/>
            </a:endParaRPr>
          </a:p>
          <a:p>
            <a:pPr marL="355600">
              <a:lnSpc>
                <a:spcPct val="100000"/>
              </a:lnSpc>
            </a:pPr>
            <a:r>
              <a:rPr sz="2200" spc="-10" dirty="0">
                <a:latin typeface="Carlito"/>
                <a:cs typeface="Carlito"/>
              </a:rPr>
              <a:t>are</a:t>
            </a:r>
            <a:r>
              <a:rPr sz="2200" spc="-1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surveyed.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594169"/>
            <a:ext cx="9008745" cy="1981835"/>
            <a:chOff x="1524000" y="594169"/>
            <a:chExt cx="9008745" cy="1981835"/>
          </a:xfrm>
        </p:grpSpPr>
        <p:sp>
          <p:nvSpPr>
            <p:cNvPr id="3" name="object 3"/>
            <p:cNvSpPr/>
            <p:nvPr/>
          </p:nvSpPr>
          <p:spPr>
            <a:xfrm>
              <a:off x="4981955" y="1525536"/>
              <a:ext cx="2299716" cy="10500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29200" y="1552956"/>
              <a:ext cx="2209800" cy="9601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29200" y="1552956"/>
              <a:ext cx="2209800" cy="960119"/>
            </a:xfrm>
            <a:custGeom>
              <a:avLst/>
              <a:gdLst/>
              <a:ahLst/>
              <a:cxnLst/>
              <a:rect l="l" t="t" r="r" b="b"/>
              <a:pathLst>
                <a:path w="2209800" h="960119">
                  <a:moveTo>
                    <a:pt x="0" y="160020"/>
                  </a:moveTo>
                  <a:lnTo>
                    <a:pt x="8156" y="109435"/>
                  </a:lnTo>
                  <a:lnTo>
                    <a:pt x="30870" y="65507"/>
                  </a:lnTo>
                  <a:lnTo>
                    <a:pt x="65507" y="30870"/>
                  </a:lnTo>
                  <a:lnTo>
                    <a:pt x="109435" y="8156"/>
                  </a:lnTo>
                  <a:lnTo>
                    <a:pt x="160020" y="0"/>
                  </a:lnTo>
                  <a:lnTo>
                    <a:pt x="2049779" y="0"/>
                  </a:lnTo>
                  <a:lnTo>
                    <a:pt x="2100364" y="8156"/>
                  </a:lnTo>
                  <a:lnTo>
                    <a:pt x="2144292" y="30870"/>
                  </a:lnTo>
                  <a:lnTo>
                    <a:pt x="2178929" y="65507"/>
                  </a:lnTo>
                  <a:lnTo>
                    <a:pt x="2201643" y="109435"/>
                  </a:lnTo>
                  <a:lnTo>
                    <a:pt x="2209800" y="160020"/>
                  </a:lnTo>
                  <a:lnTo>
                    <a:pt x="2209800" y="800100"/>
                  </a:lnTo>
                  <a:lnTo>
                    <a:pt x="2201643" y="850684"/>
                  </a:lnTo>
                  <a:lnTo>
                    <a:pt x="2178929" y="894612"/>
                  </a:lnTo>
                  <a:lnTo>
                    <a:pt x="2144292" y="929249"/>
                  </a:lnTo>
                  <a:lnTo>
                    <a:pt x="2100364" y="951963"/>
                  </a:lnTo>
                  <a:lnTo>
                    <a:pt x="2049779" y="960120"/>
                  </a:lnTo>
                  <a:lnTo>
                    <a:pt x="160020" y="960120"/>
                  </a:lnTo>
                  <a:lnTo>
                    <a:pt x="109435" y="951963"/>
                  </a:lnTo>
                  <a:lnTo>
                    <a:pt x="65507" y="929249"/>
                  </a:lnTo>
                  <a:lnTo>
                    <a:pt x="30870" y="894612"/>
                  </a:lnTo>
                  <a:lnTo>
                    <a:pt x="8156" y="850684"/>
                  </a:lnTo>
                  <a:lnTo>
                    <a:pt x="0" y="800100"/>
                  </a:lnTo>
                  <a:lnTo>
                    <a:pt x="0" y="16002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895345" y="854456"/>
            <a:ext cx="74231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0000FF"/>
                </a:solidFill>
                <a:latin typeface="Arial"/>
                <a:cs typeface="Arial"/>
              </a:rPr>
              <a:t>Classification </a:t>
            </a:r>
            <a:r>
              <a:rPr sz="3200" spc="-10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3200" spc="-15" dirty="0">
                <a:solidFill>
                  <a:srgbClr val="0000FF"/>
                </a:solidFill>
                <a:latin typeface="Arial"/>
                <a:cs typeface="Arial"/>
              </a:rPr>
              <a:t>Sampling</a:t>
            </a:r>
            <a:r>
              <a:rPr sz="3200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200" spc="-15" dirty="0">
                <a:solidFill>
                  <a:srgbClr val="0000FF"/>
                </a:solidFill>
                <a:latin typeface="Arial"/>
                <a:cs typeface="Arial"/>
              </a:rPr>
              <a:t>Techniques</a:t>
            </a:r>
            <a:endParaRPr sz="3200">
              <a:latin typeface="Arial"/>
              <a:cs typeface="Arial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sldNum" sz="quarter" idx="12"/>
          </p:nvPr>
        </p:nvSpPr>
        <p:spPr>
          <a:xfrm>
            <a:off x="11560175" y="6653213"/>
            <a:ext cx="631825" cy="16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Chap</a:t>
            </a:r>
            <a:r>
              <a:rPr spc="-114" dirty="0"/>
              <a:t> </a:t>
            </a:r>
            <a:r>
              <a:rPr spc="-5" dirty="0"/>
              <a:t>1-</a:t>
            </a:r>
            <a:fld id="{81D60167-4931-47E6-BA6A-407CBD079E47}" type="slidenum">
              <a:rPr spc="-5" dirty="0"/>
              <a:t>31</a:t>
            </a:fld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5636133" y="1851787"/>
            <a:ext cx="99821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rlito"/>
                <a:cs typeface="Carlito"/>
              </a:rPr>
              <a:t>Sampling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801356" y="3270503"/>
            <a:ext cx="2299970" cy="1001394"/>
            <a:chOff x="7801356" y="3270503"/>
            <a:chExt cx="2299970" cy="1001394"/>
          </a:xfrm>
        </p:grpSpPr>
        <p:sp>
          <p:nvSpPr>
            <p:cNvPr id="9" name="object 9"/>
            <p:cNvSpPr/>
            <p:nvPr/>
          </p:nvSpPr>
          <p:spPr>
            <a:xfrm>
              <a:off x="7801356" y="3270503"/>
              <a:ext cx="2299716" cy="10012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21752" y="3349751"/>
              <a:ext cx="2112263" cy="91897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48600" y="3297935"/>
              <a:ext cx="2209800" cy="91135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48600" y="3297935"/>
              <a:ext cx="2209800" cy="911860"/>
            </a:xfrm>
            <a:custGeom>
              <a:avLst/>
              <a:gdLst/>
              <a:ahLst/>
              <a:cxnLst/>
              <a:rect l="l" t="t" r="r" b="b"/>
              <a:pathLst>
                <a:path w="2209800" h="911860">
                  <a:moveTo>
                    <a:pt x="0" y="151891"/>
                  </a:moveTo>
                  <a:lnTo>
                    <a:pt x="7737" y="103859"/>
                  </a:lnTo>
                  <a:lnTo>
                    <a:pt x="29289" y="62160"/>
                  </a:lnTo>
                  <a:lnTo>
                    <a:pt x="62160" y="29289"/>
                  </a:lnTo>
                  <a:lnTo>
                    <a:pt x="103859" y="7737"/>
                  </a:lnTo>
                  <a:lnTo>
                    <a:pt x="151892" y="0"/>
                  </a:lnTo>
                  <a:lnTo>
                    <a:pt x="2057907" y="0"/>
                  </a:lnTo>
                  <a:lnTo>
                    <a:pt x="2105940" y="7737"/>
                  </a:lnTo>
                  <a:lnTo>
                    <a:pt x="2147639" y="29289"/>
                  </a:lnTo>
                  <a:lnTo>
                    <a:pt x="2180510" y="62160"/>
                  </a:lnTo>
                  <a:lnTo>
                    <a:pt x="2202062" y="103859"/>
                  </a:lnTo>
                  <a:lnTo>
                    <a:pt x="2209800" y="151891"/>
                  </a:lnTo>
                  <a:lnTo>
                    <a:pt x="2209800" y="759459"/>
                  </a:lnTo>
                  <a:lnTo>
                    <a:pt x="2202062" y="807492"/>
                  </a:lnTo>
                  <a:lnTo>
                    <a:pt x="2180510" y="849191"/>
                  </a:lnTo>
                  <a:lnTo>
                    <a:pt x="2147639" y="882062"/>
                  </a:lnTo>
                  <a:lnTo>
                    <a:pt x="2105940" y="903614"/>
                  </a:lnTo>
                  <a:lnTo>
                    <a:pt x="2057907" y="911351"/>
                  </a:lnTo>
                  <a:lnTo>
                    <a:pt x="151892" y="911351"/>
                  </a:lnTo>
                  <a:lnTo>
                    <a:pt x="103859" y="903614"/>
                  </a:lnTo>
                  <a:lnTo>
                    <a:pt x="62160" y="882062"/>
                  </a:lnTo>
                  <a:lnTo>
                    <a:pt x="29289" y="849191"/>
                  </a:lnTo>
                  <a:lnTo>
                    <a:pt x="7737" y="807492"/>
                  </a:lnTo>
                  <a:lnTo>
                    <a:pt x="0" y="759459"/>
                  </a:lnTo>
                  <a:lnTo>
                    <a:pt x="0" y="151891"/>
                  </a:lnTo>
                  <a:close/>
                </a:path>
              </a:pathLst>
            </a:custGeom>
            <a:ln w="9144">
              <a:solidFill>
                <a:srgbClr val="F692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104378" y="3420236"/>
            <a:ext cx="170243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3220" marR="5080" indent="-35052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arlito"/>
                <a:cs typeface="Carlito"/>
              </a:rPr>
              <a:t>No</a:t>
            </a:r>
            <a:r>
              <a:rPr sz="2000" b="1" spc="5" dirty="0">
                <a:latin typeface="Carlito"/>
                <a:cs typeface="Carlito"/>
              </a:rPr>
              <a:t>n</a:t>
            </a:r>
            <a:r>
              <a:rPr sz="2000" b="1" spc="-5" dirty="0">
                <a:latin typeface="Carlito"/>
                <a:cs typeface="Carlito"/>
              </a:rPr>
              <a:t>-</a:t>
            </a:r>
            <a:r>
              <a:rPr sz="2000" b="1" dirty="0">
                <a:latin typeface="Carlito"/>
                <a:cs typeface="Carlito"/>
              </a:rPr>
              <a:t>p</a:t>
            </a:r>
            <a:r>
              <a:rPr sz="2000" b="1" spc="-25" dirty="0">
                <a:latin typeface="Carlito"/>
                <a:cs typeface="Carlito"/>
              </a:rPr>
              <a:t>r</a:t>
            </a:r>
            <a:r>
              <a:rPr sz="2000" b="1" dirty="0">
                <a:latin typeface="Carlito"/>
                <a:cs typeface="Carlito"/>
              </a:rPr>
              <a:t>o</a:t>
            </a:r>
            <a:r>
              <a:rPr sz="2000" b="1" spc="5" dirty="0">
                <a:latin typeface="Carlito"/>
                <a:cs typeface="Carlito"/>
              </a:rPr>
              <a:t>b</a:t>
            </a:r>
            <a:r>
              <a:rPr sz="2000" b="1" dirty="0">
                <a:latin typeface="Carlito"/>
                <a:cs typeface="Carlito"/>
              </a:rPr>
              <a:t>abil</a:t>
            </a:r>
            <a:r>
              <a:rPr sz="2000" b="1" spc="-15" dirty="0">
                <a:latin typeface="Carlito"/>
                <a:cs typeface="Carlito"/>
              </a:rPr>
              <a:t>i</a:t>
            </a:r>
            <a:r>
              <a:rPr sz="2000" b="1" dirty="0">
                <a:latin typeface="Carlito"/>
                <a:cs typeface="Carlito"/>
              </a:rPr>
              <a:t>ty  Sampling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314955" y="3272040"/>
            <a:ext cx="2299970" cy="1003300"/>
            <a:chOff x="2314955" y="3272040"/>
            <a:chExt cx="2299970" cy="1003300"/>
          </a:xfrm>
        </p:grpSpPr>
        <p:sp>
          <p:nvSpPr>
            <p:cNvPr id="15" name="object 15"/>
            <p:cNvSpPr/>
            <p:nvPr/>
          </p:nvSpPr>
          <p:spPr>
            <a:xfrm>
              <a:off x="2314955" y="3272040"/>
              <a:ext cx="2299716" cy="10027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694431" y="3351275"/>
              <a:ext cx="1594104" cy="91897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62199" y="3299459"/>
              <a:ext cx="2209800" cy="91287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62199" y="3299459"/>
              <a:ext cx="2209800" cy="913130"/>
            </a:xfrm>
            <a:custGeom>
              <a:avLst/>
              <a:gdLst/>
              <a:ahLst/>
              <a:cxnLst/>
              <a:rect l="l" t="t" r="r" b="b"/>
              <a:pathLst>
                <a:path w="2209800" h="913129">
                  <a:moveTo>
                    <a:pt x="0" y="152145"/>
                  </a:moveTo>
                  <a:lnTo>
                    <a:pt x="7752" y="104038"/>
                  </a:lnTo>
                  <a:lnTo>
                    <a:pt x="29342" y="62270"/>
                  </a:lnTo>
                  <a:lnTo>
                    <a:pt x="62270" y="29342"/>
                  </a:lnTo>
                  <a:lnTo>
                    <a:pt x="104038" y="7752"/>
                  </a:lnTo>
                  <a:lnTo>
                    <a:pt x="152145" y="0"/>
                  </a:lnTo>
                  <a:lnTo>
                    <a:pt x="2057653" y="0"/>
                  </a:lnTo>
                  <a:lnTo>
                    <a:pt x="2105761" y="7752"/>
                  </a:lnTo>
                  <a:lnTo>
                    <a:pt x="2147529" y="29342"/>
                  </a:lnTo>
                  <a:lnTo>
                    <a:pt x="2180457" y="62270"/>
                  </a:lnTo>
                  <a:lnTo>
                    <a:pt x="2202047" y="104038"/>
                  </a:lnTo>
                  <a:lnTo>
                    <a:pt x="2209800" y="152145"/>
                  </a:lnTo>
                  <a:lnTo>
                    <a:pt x="2209800" y="760729"/>
                  </a:lnTo>
                  <a:lnTo>
                    <a:pt x="2202047" y="808837"/>
                  </a:lnTo>
                  <a:lnTo>
                    <a:pt x="2180457" y="850605"/>
                  </a:lnTo>
                  <a:lnTo>
                    <a:pt x="2147529" y="883533"/>
                  </a:lnTo>
                  <a:lnTo>
                    <a:pt x="2105761" y="905123"/>
                  </a:lnTo>
                  <a:lnTo>
                    <a:pt x="2057653" y="912876"/>
                  </a:lnTo>
                  <a:lnTo>
                    <a:pt x="152145" y="912876"/>
                  </a:lnTo>
                  <a:lnTo>
                    <a:pt x="104038" y="905123"/>
                  </a:lnTo>
                  <a:lnTo>
                    <a:pt x="62270" y="883533"/>
                  </a:lnTo>
                  <a:lnTo>
                    <a:pt x="29342" y="850605"/>
                  </a:lnTo>
                  <a:lnTo>
                    <a:pt x="7752" y="808837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876550" y="3422396"/>
            <a:ext cx="118173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Carlito"/>
                <a:cs typeface="Carlito"/>
              </a:rPr>
              <a:t>P</a:t>
            </a:r>
            <a:r>
              <a:rPr sz="2000" b="1" spc="-30" dirty="0">
                <a:latin typeface="Carlito"/>
                <a:cs typeface="Carlito"/>
              </a:rPr>
              <a:t>r</a:t>
            </a:r>
            <a:r>
              <a:rPr sz="2000" b="1" dirty="0">
                <a:latin typeface="Carlito"/>
                <a:cs typeface="Carlito"/>
              </a:rPr>
              <a:t>obability  Sampling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856924" y="5170868"/>
            <a:ext cx="1172210" cy="939165"/>
            <a:chOff x="4856924" y="5170868"/>
            <a:chExt cx="1172210" cy="939165"/>
          </a:xfrm>
        </p:grpSpPr>
        <p:sp>
          <p:nvSpPr>
            <p:cNvPr id="21" name="object 21"/>
            <p:cNvSpPr/>
            <p:nvPr/>
          </p:nvSpPr>
          <p:spPr>
            <a:xfrm>
              <a:off x="4869941" y="5183885"/>
              <a:ext cx="1146175" cy="913130"/>
            </a:xfrm>
            <a:custGeom>
              <a:avLst/>
              <a:gdLst/>
              <a:ahLst/>
              <a:cxnLst/>
              <a:rect l="l" t="t" r="r" b="b"/>
              <a:pathLst>
                <a:path w="1146175" h="913129">
                  <a:moveTo>
                    <a:pt x="993902" y="0"/>
                  </a:moveTo>
                  <a:lnTo>
                    <a:pt x="152146" y="0"/>
                  </a:lnTo>
                  <a:lnTo>
                    <a:pt x="104038" y="7752"/>
                  </a:lnTo>
                  <a:lnTo>
                    <a:pt x="62270" y="29342"/>
                  </a:lnTo>
                  <a:lnTo>
                    <a:pt x="29342" y="62270"/>
                  </a:lnTo>
                  <a:lnTo>
                    <a:pt x="7752" y="104038"/>
                  </a:lnTo>
                  <a:lnTo>
                    <a:pt x="0" y="152145"/>
                  </a:lnTo>
                  <a:lnTo>
                    <a:pt x="0" y="760729"/>
                  </a:lnTo>
                  <a:lnTo>
                    <a:pt x="7752" y="808818"/>
                  </a:lnTo>
                  <a:lnTo>
                    <a:pt x="29342" y="850583"/>
                  </a:lnTo>
                  <a:lnTo>
                    <a:pt x="62270" y="883519"/>
                  </a:lnTo>
                  <a:lnTo>
                    <a:pt x="104038" y="905119"/>
                  </a:lnTo>
                  <a:lnTo>
                    <a:pt x="152146" y="912876"/>
                  </a:lnTo>
                  <a:lnTo>
                    <a:pt x="993902" y="912876"/>
                  </a:lnTo>
                  <a:lnTo>
                    <a:pt x="1042009" y="905119"/>
                  </a:lnTo>
                  <a:lnTo>
                    <a:pt x="1083777" y="883519"/>
                  </a:lnTo>
                  <a:lnTo>
                    <a:pt x="1116705" y="850583"/>
                  </a:lnTo>
                  <a:lnTo>
                    <a:pt x="1138295" y="808818"/>
                  </a:lnTo>
                  <a:lnTo>
                    <a:pt x="1146048" y="760729"/>
                  </a:lnTo>
                  <a:lnTo>
                    <a:pt x="1146048" y="152145"/>
                  </a:lnTo>
                  <a:lnTo>
                    <a:pt x="1138295" y="104038"/>
                  </a:lnTo>
                  <a:lnTo>
                    <a:pt x="1116705" y="62270"/>
                  </a:lnTo>
                  <a:lnTo>
                    <a:pt x="1083777" y="29342"/>
                  </a:lnTo>
                  <a:lnTo>
                    <a:pt x="1042009" y="7752"/>
                  </a:lnTo>
                  <a:lnTo>
                    <a:pt x="9939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869941" y="5183885"/>
              <a:ext cx="1146175" cy="913130"/>
            </a:xfrm>
            <a:custGeom>
              <a:avLst/>
              <a:gdLst/>
              <a:ahLst/>
              <a:cxnLst/>
              <a:rect l="l" t="t" r="r" b="b"/>
              <a:pathLst>
                <a:path w="1146175" h="913129">
                  <a:moveTo>
                    <a:pt x="0" y="152145"/>
                  </a:moveTo>
                  <a:lnTo>
                    <a:pt x="7752" y="104038"/>
                  </a:lnTo>
                  <a:lnTo>
                    <a:pt x="29342" y="62270"/>
                  </a:lnTo>
                  <a:lnTo>
                    <a:pt x="62270" y="29342"/>
                  </a:lnTo>
                  <a:lnTo>
                    <a:pt x="104038" y="7752"/>
                  </a:lnTo>
                  <a:lnTo>
                    <a:pt x="152146" y="0"/>
                  </a:lnTo>
                  <a:lnTo>
                    <a:pt x="993902" y="0"/>
                  </a:lnTo>
                  <a:lnTo>
                    <a:pt x="1042009" y="7752"/>
                  </a:lnTo>
                  <a:lnTo>
                    <a:pt x="1083777" y="29342"/>
                  </a:lnTo>
                  <a:lnTo>
                    <a:pt x="1116705" y="62270"/>
                  </a:lnTo>
                  <a:lnTo>
                    <a:pt x="1138295" y="104038"/>
                  </a:lnTo>
                  <a:lnTo>
                    <a:pt x="1146048" y="152145"/>
                  </a:lnTo>
                  <a:lnTo>
                    <a:pt x="1146048" y="760729"/>
                  </a:lnTo>
                  <a:lnTo>
                    <a:pt x="1138295" y="808818"/>
                  </a:lnTo>
                  <a:lnTo>
                    <a:pt x="1116705" y="850583"/>
                  </a:lnTo>
                  <a:lnTo>
                    <a:pt x="1083777" y="883519"/>
                  </a:lnTo>
                  <a:lnTo>
                    <a:pt x="1042009" y="905119"/>
                  </a:lnTo>
                  <a:lnTo>
                    <a:pt x="993902" y="912876"/>
                  </a:lnTo>
                  <a:lnTo>
                    <a:pt x="152146" y="912876"/>
                  </a:lnTo>
                  <a:lnTo>
                    <a:pt x="104038" y="905119"/>
                  </a:lnTo>
                  <a:lnTo>
                    <a:pt x="62270" y="883519"/>
                  </a:lnTo>
                  <a:lnTo>
                    <a:pt x="29342" y="850583"/>
                  </a:lnTo>
                  <a:lnTo>
                    <a:pt x="7752" y="808818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994275" y="5338953"/>
            <a:ext cx="900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rlito"/>
                <a:cs typeface="Carlito"/>
              </a:rPr>
              <a:t>Cluster  </a:t>
            </a:r>
            <a:r>
              <a:rPr sz="1800" b="1" dirty="0">
                <a:latin typeface="Carlito"/>
                <a:cs typeface="Carlito"/>
              </a:rPr>
              <a:t>Sampli</a:t>
            </a:r>
            <a:r>
              <a:rPr sz="1800" b="1" spc="5" dirty="0">
                <a:latin typeface="Carlito"/>
                <a:cs typeface="Carlito"/>
              </a:rPr>
              <a:t>n</a:t>
            </a:r>
            <a:r>
              <a:rPr sz="1800" b="1" dirty="0">
                <a:latin typeface="Carlito"/>
                <a:cs typeface="Carlito"/>
              </a:rPr>
              <a:t>g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342068" y="5170868"/>
            <a:ext cx="1370330" cy="939165"/>
            <a:chOff x="3342068" y="5170868"/>
            <a:chExt cx="1370330" cy="939165"/>
          </a:xfrm>
        </p:grpSpPr>
        <p:sp>
          <p:nvSpPr>
            <p:cNvPr id="25" name="object 25"/>
            <p:cNvSpPr/>
            <p:nvPr/>
          </p:nvSpPr>
          <p:spPr>
            <a:xfrm>
              <a:off x="3355085" y="5183885"/>
              <a:ext cx="1344295" cy="913130"/>
            </a:xfrm>
            <a:custGeom>
              <a:avLst/>
              <a:gdLst/>
              <a:ahLst/>
              <a:cxnLst/>
              <a:rect l="l" t="t" r="r" b="b"/>
              <a:pathLst>
                <a:path w="1344295" h="913129">
                  <a:moveTo>
                    <a:pt x="1192022" y="0"/>
                  </a:moveTo>
                  <a:lnTo>
                    <a:pt x="152146" y="0"/>
                  </a:lnTo>
                  <a:lnTo>
                    <a:pt x="104038" y="7752"/>
                  </a:lnTo>
                  <a:lnTo>
                    <a:pt x="62270" y="29342"/>
                  </a:lnTo>
                  <a:lnTo>
                    <a:pt x="29342" y="62270"/>
                  </a:lnTo>
                  <a:lnTo>
                    <a:pt x="7752" y="104038"/>
                  </a:lnTo>
                  <a:lnTo>
                    <a:pt x="0" y="152145"/>
                  </a:lnTo>
                  <a:lnTo>
                    <a:pt x="0" y="760729"/>
                  </a:lnTo>
                  <a:lnTo>
                    <a:pt x="7752" y="808818"/>
                  </a:lnTo>
                  <a:lnTo>
                    <a:pt x="29342" y="850583"/>
                  </a:lnTo>
                  <a:lnTo>
                    <a:pt x="62270" y="883519"/>
                  </a:lnTo>
                  <a:lnTo>
                    <a:pt x="104038" y="905119"/>
                  </a:lnTo>
                  <a:lnTo>
                    <a:pt x="152146" y="912876"/>
                  </a:lnTo>
                  <a:lnTo>
                    <a:pt x="1192022" y="912876"/>
                  </a:lnTo>
                  <a:lnTo>
                    <a:pt x="1240129" y="905119"/>
                  </a:lnTo>
                  <a:lnTo>
                    <a:pt x="1281897" y="883519"/>
                  </a:lnTo>
                  <a:lnTo>
                    <a:pt x="1314825" y="850583"/>
                  </a:lnTo>
                  <a:lnTo>
                    <a:pt x="1336415" y="808818"/>
                  </a:lnTo>
                  <a:lnTo>
                    <a:pt x="1344167" y="760729"/>
                  </a:lnTo>
                  <a:lnTo>
                    <a:pt x="1344167" y="152145"/>
                  </a:lnTo>
                  <a:lnTo>
                    <a:pt x="1336415" y="104038"/>
                  </a:lnTo>
                  <a:lnTo>
                    <a:pt x="1314825" y="62270"/>
                  </a:lnTo>
                  <a:lnTo>
                    <a:pt x="1281897" y="29342"/>
                  </a:lnTo>
                  <a:lnTo>
                    <a:pt x="1240129" y="7752"/>
                  </a:lnTo>
                  <a:lnTo>
                    <a:pt x="11920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55085" y="5183885"/>
              <a:ext cx="1344295" cy="913130"/>
            </a:xfrm>
            <a:custGeom>
              <a:avLst/>
              <a:gdLst/>
              <a:ahLst/>
              <a:cxnLst/>
              <a:rect l="l" t="t" r="r" b="b"/>
              <a:pathLst>
                <a:path w="1344295" h="913129">
                  <a:moveTo>
                    <a:pt x="0" y="152145"/>
                  </a:moveTo>
                  <a:lnTo>
                    <a:pt x="7752" y="104038"/>
                  </a:lnTo>
                  <a:lnTo>
                    <a:pt x="29342" y="62270"/>
                  </a:lnTo>
                  <a:lnTo>
                    <a:pt x="62270" y="29342"/>
                  </a:lnTo>
                  <a:lnTo>
                    <a:pt x="104038" y="7752"/>
                  </a:lnTo>
                  <a:lnTo>
                    <a:pt x="152146" y="0"/>
                  </a:lnTo>
                  <a:lnTo>
                    <a:pt x="1192022" y="0"/>
                  </a:lnTo>
                  <a:lnTo>
                    <a:pt x="1240129" y="7752"/>
                  </a:lnTo>
                  <a:lnTo>
                    <a:pt x="1281897" y="29342"/>
                  </a:lnTo>
                  <a:lnTo>
                    <a:pt x="1314825" y="62270"/>
                  </a:lnTo>
                  <a:lnTo>
                    <a:pt x="1336415" y="104038"/>
                  </a:lnTo>
                  <a:lnTo>
                    <a:pt x="1344167" y="152145"/>
                  </a:lnTo>
                  <a:lnTo>
                    <a:pt x="1344167" y="760729"/>
                  </a:lnTo>
                  <a:lnTo>
                    <a:pt x="1336415" y="808818"/>
                  </a:lnTo>
                  <a:lnTo>
                    <a:pt x="1314825" y="850583"/>
                  </a:lnTo>
                  <a:lnTo>
                    <a:pt x="1281897" y="883519"/>
                  </a:lnTo>
                  <a:lnTo>
                    <a:pt x="1240129" y="905119"/>
                  </a:lnTo>
                  <a:lnTo>
                    <a:pt x="1192022" y="912876"/>
                  </a:lnTo>
                  <a:lnTo>
                    <a:pt x="152146" y="912876"/>
                  </a:lnTo>
                  <a:lnTo>
                    <a:pt x="104038" y="905119"/>
                  </a:lnTo>
                  <a:lnTo>
                    <a:pt x="62270" y="883519"/>
                  </a:lnTo>
                  <a:lnTo>
                    <a:pt x="29342" y="850583"/>
                  </a:lnTo>
                  <a:lnTo>
                    <a:pt x="7752" y="808818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502533" y="5338953"/>
            <a:ext cx="1046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 marR="5080" indent="-7366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rlito"/>
                <a:cs typeface="Carlito"/>
              </a:rPr>
              <a:t>S</a:t>
            </a:r>
            <a:r>
              <a:rPr sz="1800" b="1" spc="-15" dirty="0">
                <a:latin typeface="Carlito"/>
                <a:cs typeface="Carlito"/>
              </a:rPr>
              <a:t>y</a:t>
            </a:r>
            <a:r>
              <a:rPr sz="1800" b="1" spc="-25" dirty="0">
                <a:latin typeface="Carlito"/>
                <a:cs typeface="Carlito"/>
              </a:rPr>
              <a:t>st</a:t>
            </a:r>
            <a:r>
              <a:rPr sz="1800" b="1" dirty="0">
                <a:latin typeface="Carlito"/>
                <a:cs typeface="Carlito"/>
              </a:rPr>
              <a:t>e</a:t>
            </a:r>
            <a:r>
              <a:rPr sz="1800" b="1" spc="-5" dirty="0">
                <a:latin typeface="Carlito"/>
                <a:cs typeface="Carlito"/>
              </a:rPr>
              <a:t>m</a:t>
            </a:r>
            <a:r>
              <a:rPr sz="1800" b="1" spc="-15" dirty="0">
                <a:latin typeface="Carlito"/>
                <a:cs typeface="Carlito"/>
              </a:rPr>
              <a:t>a</a:t>
            </a:r>
            <a:r>
              <a:rPr sz="1800" b="1" dirty="0">
                <a:latin typeface="Carlito"/>
                <a:cs typeface="Carlito"/>
              </a:rPr>
              <a:t>tic  Sampling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941512" y="5170868"/>
            <a:ext cx="1196975" cy="939165"/>
            <a:chOff x="1941512" y="5170868"/>
            <a:chExt cx="1196975" cy="939165"/>
          </a:xfrm>
        </p:grpSpPr>
        <p:sp>
          <p:nvSpPr>
            <p:cNvPr id="29" name="object 29"/>
            <p:cNvSpPr/>
            <p:nvPr/>
          </p:nvSpPr>
          <p:spPr>
            <a:xfrm>
              <a:off x="1954529" y="5183885"/>
              <a:ext cx="1170940" cy="913130"/>
            </a:xfrm>
            <a:custGeom>
              <a:avLst/>
              <a:gdLst/>
              <a:ahLst/>
              <a:cxnLst/>
              <a:rect l="l" t="t" r="r" b="b"/>
              <a:pathLst>
                <a:path w="1170939" h="913129">
                  <a:moveTo>
                    <a:pt x="1018286" y="0"/>
                  </a:moveTo>
                  <a:lnTo>
                    <a:pt x="152145" y="0"/>
                  </a:lnTo>
                  <a:lnTo>
                    <a:pt x="104038" y="7752"/>
                  </a:lnTo>
                  <a:lnTo>
                    <a:pt x="62270" y="29342"/>
                  </a:lnTo>
                  <a:lnTo>
                    <a:pt x="29342" y="62270"/>
                  </a:lnTo>
                  <a:lnTo>
                    <a:pt x="7752" y="104038"/>
                  </a:lnTo>
                  <a:lnTo>
                    <a:pt x="0" y="152145"/>
                  </a:lnTo>
                  <a:lnTo>
                    <a:pt x="0" y="760729"/>
                  </a:lnTo>
                  <a:lnTo>
                    <a:pt x="7752" y="808818"/>
                  </a:lnTo>
                  <a:lnTo>
                    <a:pt x="29342" y="850583"/>
                  </a:lnTo>
                  <a:lnTo>
                    <a:pt x="62270" y="883519"/>
                  </a:lnTo>
                  <a:lnTo>
                    <a:pt x="104038" y="905119"/>
                  </a:lnTo>
                  <a:lnTo>
                    <a:pt x="152145" y="912876"/>
                  </a:lnTo>
                  <a:lnTo>
                    <a:pt x="1018286" y="912876"/>
                  </a:lnTo>
                  <a:lnTo>
                    <a:pt x="1066393" y="905119"/>
                  </a:lnTo>
                  <a:lnTo>
                    <a:pt x="1108161" y="883519"/>
                  </a:lnTo>
                  <a:lnTo>
                    <a:pt x="1141089" y="850583"/>
                  </a:lnTo>
                  <a:lnTo>
                    <a:pt x="1162679" y="808818"/>
                  </a:lnTo>
                  <a:lnTo>
                    <a:pt x="1170432" y="760729"/>
                  </a:lnTo>
                  <a:lnTo>
                    <a:pt x="1170432" y="152145"/>
                  </a:lnTo>
                  <a:lnTo>
                    <a:pt x="1162679" y="104038"/>
                  </a:lnTo>
                  <a:lnTo>
                    <a:pt x="1141089" y="62270"/>
                  </a:lnTo>
                  <a:lnTo>
                    <a:pt x="1108161" y="29342"/>
                  </a:lnTo>
                  <a:lnTo>
                    <a:pt x="1066393" y="7752"/>
                  </a:lnTo>
                  <a:lnTo>
                    <a:pt x="10182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954529" y="5183885"/>
              <a:ext cx="1170940" cy="913130"/>
            </a:xfrm>
            <a:custGeom>
              <a:avLst/>
              <a:gdLst/>
              <a:ahLst/>
              <a:cxnLst/>
              <a:rect l="l" t="t" r="r" b="b"/>
              <a:pathLst>
                <a:path w="1170939" h="913129">
                  <a:moveTo>
                    <a:pt x="0" y="152145"/>
                  </a:moveTo>
                  <a:lnTo>
                    <a:pt x="7752" y="104038"/>
                  </a:lnTo>
                  <a:lnTo>
                    <a:pt x="29342" y="62270"/>
                  </a:lnTo>
                  <a:lnTo>
                    <a:pt x="62270" y="29342"/>
                  </a:lnTo>
                  <a:lnTo>
                    <a:pt x="104038" y="7752"/>
                  </a:lnTo>
                  <a:lnTo>
                    <a:pt x="152145" y="0"/>
                  </a:lnTo>
                  <a:lnTo>
                    <a:pt x="1018286" y="0"/>
                  </a:lnTo>
                  <a:lnTo>
                    <a:pt x="1066393" y="7752"/>
                  </a:lnTo>
                  <a:lnTo>
                    <a:pt x="1108161" y="29342"/>
                  </a:lnTo>
                  <a:lnTo>
                    <a:pt x="1141089" y="62270"/>
                  </a:lnTo>
                  <a:lnTo>
                    <a:pt x="1162679" y="104038"/>
                  </a:lnTo>
                  <a:lnTo>
                    <a:pt x="1170432" y="152145"/>
                  </a:lnTo>
                  <a:lnTo>
                    <a:pt x="1170432" y="760729"/>
                  </a:lnTo>
                  <a:lnTo>
                    <a:pt x="1162679" y="808818"/>
                  </a:lnTo>
                  <a:lnTo>
                    <a:pt x="1141089" y="850583"/>
                  </a:lnTo>
                  <a:lnTo>
                    <a:pt x="1108161" y="883519"/>
                  </a:lnTo>
                  <a:lnTo>
                    <a:pt x="1066393" y="905119"/>
                  </a:lnTo>
                  <a:lnTo>
                    <a:pt x="1018286" y="912876"/>
                  </a:lnTo>
                  <a:lnTo>
                    <a:pt x="152145" y="912876"/>
                  </a:lnTo>
                  <a:lnTo>
                    <a:pt x="104038" y="905119"/>
                  </a:lnTo>
                  <a:lnTo>
                    <a:pt x="62270" y="883519"/>
                  </a:lnTo>
                  <a:lnTo>
                    <a:pt x="29342" y="850583"/>
                  </a:lnTo>
                  <a:lnTo>
                    <a:pt x="7752" y="808818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087372" y="5338953"/>
            <a:ext cx="90296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St</a:t>
            </a:r>
            <a:r>
              <a:rPr sz="1800" b="1" spc="-40" dirty="0">
                <a:latin typeface="Carlito"/>
                <a:cs typeface="Carlito"/>
              </a:rPr>
              <a:t>r</a:t>
            </a:r>
            <a:r>
              <a:rPr sz="1800" b="1" spc="-15" dirty="0">
                <a:latin typeface="Carlito"/>
                <a:cs typeface="Carlito"/>
              </a:rPr>
              <a:t>a</a:t>
            </a:r>
            <a:r>
              <a:rPr sz="1800" b="1" dirty="0">
                <a:latin typeface="Carlito"/>
                <a:cs typeface="Carlito"/>
              </a:rPr>
              <a:t>tified  Sampli</a:t>
            </a:r>
            <a:r>
              <a:rPr sz="1800" b="1" spc="5" dirty="0">
                <a:latin typeface="Carlito"/>
                <a:cs typeface="Carlito"/>
              </a:rPr>
              <a:t>n</a:t>
            </a:r>
            <a:r>
              <a:rPr sz="1800" b="1" dirty="0">
                <a:latin typeface="Carlito"/>
                <a:cs typeface="Carlito"/>
              </a:rPr>
              <a:t>g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46696" y="5170868"/>
            <a:ext cx="1106805" cy="939165"/>
            <a:chOff x="746696" y="5170868"/>
            <a:chExt cx="1106805" cy="939165"/>
          </a:xfrm>
        </p:grpSpPr>
        <p:sp>
          <p:nvSpPr>
            <p:cNvPr id="33" name="object 33"/>
            <p:cNvSpPr/>
            <p:nvPr/>
          </p:nvSpPr>
          <p:spPr>
            <a:xfrm>
              <a:off x="759713" y="5183885"/>
              <a:ext cx="1080770" cy="913130"/>
            </a:xfrm>
            <a:custGeom>
              <a:avLst/>
              <a:gdLst/>
              <a:ahLst/>
              <a:cxnLst/>
              <a:rect l="l" t="t" r="r" b="b"/>
              <a:pathLst>
                <a:path w="1080770" h="913129">
                  <a:moveTo>
                    <a:pt x="928369" y="0"/>
                  </a:moveTo>
                  <a:lnTo>
                    <a:pt x="152145" y="0"/>
                  </a:lnTo>
                  <a:lnTo>
                    <a:pt x="104057" y="7752"/>
                  </a:lnTo>
                  <a:lnTo>
                    <a:pt x="62292" y="29342"/>
                  </a:lnTo>
                  <a:lnTo>
                    <a:pt x="29356" y="62270"/>
                  </a:lnTo>
                  <a:lnTo>
                    <a:pt x="7756" y="104038"/>
                  </a:lnTo>
                  <a:lnTo>
                    <a:pt x="0" y="152145"/>
                  </a:lnTo>
                  <a:lnTo>
                    <a:pt x="0" y="760729"/>
                  </a:lnTo>
                  <a:lnTo>
                    <a:pt x="7756" y="808818"/>
                  </a:lnTo>
                  <a:lnTo>
                    <a:pt x="29356" y="850583"/>
                  </a:lnTo>
                  <a:lnTo>
                    <a:pt x="62292" y="883519"/>
                  </a:lnTo>
                  <a:lnTo>
                    <a:pt x="104057" y="905119"/>
                  </a:lnTo>
                  <a:lnTo>
                    <a:pt x="152145" y="912876"/>
                  </a:lnTo>
                  <a:lnTo>
                    <a:pt x="928369" y="912876"/>
                  </a:lnTo>
                  <a:lnTo>
                    <a:pt x="976477" y="905119"/>
                  </a:lnTo>
                  <a:lnTo>
                    <a:pt x="1018245" y="883519"/>
                  </a:lnTo>
                  <a:lnTo>
                    <a:pt x="1051173" y="850583"/>
                  </a:lnTo>
                  <a:lnTo>
                    <a:pt x="1072763" y="808818"/>
                  </a:lnTo>
                  <a:lnTo>
                    <a:pt x="1080516" y="760729"/>
                  </a:lnTo>
                  <a:lnTo>
                    <a:pt x="1080516" y="152145"/>
                  </a:lnTo>
                  <a:lnTo>
                    <a:pt x="1072763" y="104038"/>
                  </a:lnTo>
                  <a:lnTo>
                    <a:pt x="1051173" y="62270"/>
                  </a:lnTo>
                  <a:lnTo>
                    <a:pt x="1018245" y="29342"/>
                  </a:lnTo>
                  <a:lnTo>
                    <a:pt x="976477" y="7752"/>
                  </a:lnTo>
                  <a:lnTo>
                    <a:pt x="9283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59713" y="5183885"/>
              <a:ext cx="1080770" cy="913130"/>
            </a:xfrm>
            <a:custGeom>
              <a:avLst/>
              <a:gdLst/>
              <a:ahLst/>
              <a:cxnLst/>
              <a:rect l="l" t="t" r="r" b="b"/>
              <a:pathLst>
                <a:path w="1080770" h="913129">
                  <a:moveTo>
                    <a:pt x="0" y="152145"/>
                  </a:moveTo>
                  <a:lnTo>
                    <a:pt x="7756" y="104038"/>
                  </a:lnTo>
                  <a:lnTo>
                    <a:pt x="29356" y="62270"/>
                  </a:lnTo>
                  <a:lnTo>
                    <a:pt x="62292" y="29342"/>
                  </a:lnTo>
                  <a:lnTo>
                    <a:pt x="104057" y="7752"/>
                  </a:lnTo>
                  <a:lnTo>
                    <a:pt x="152145" y="0"/>
                  </a:lnTo>
                  <a:lnTo>
                    <a:pt x="928369" y="0"/>
                  </a:lnTo>
                  <a:lnTo>
                    <a:pt x="976477" y="7752"/>
                  </a:lnTo>
                  <a:lnTo>
                    <a:pt x="1018245" y="29342"/>
                  </a:lnTo>
                  <a:lnTo>
                    <a:pt x="1051173" y="62270"/>
                  </a:lnTo>
                  <a:lnTo>
                    <a:pt x="1072763" y="104038"/>
                  </a:lnTo>
                  <a:lnTo>
                    <a:pt x="1080516" y="152145"/>
                  </a:lnTo>
                  <a:lnTo>
                    <a:pt x="1080516" y="760729"/>
                  </a:lnTo>
                  <a:lnTo>
                    <a:pt x="1072763" y="808818"/>
                  </a:lnTo>
                  <a:lnTo>
                    <a:pt x="1051173" y="850583"/>
                  </a:lnTo>
                  <a:lnTo>
                    <a:pt x="1018245" y="883519"/>
                  </a:lnTo>
                  <a:lnTo>
                    <a:pt x="976477" y="905119"/>
                  </a:lnTo>
                  <a:lnTo>
                    <a:pt x="928369" y="912876"/>
                  </a:lnTo>
                  <a:lnTo>
                    <a:pt x="152145" y="912876"/>
                  </a:lnTo>
                  <a:lnTo>
                    <a:pt x="104057" y="905119"/>
                  </a:lnTo>
                  <a:lnTo>
                    <a:pt x="62292" y="883519"/>
                  </a:lnTo>
                  <a:lnTo>
                    <a:pt x="29356" y="850583"/>
                  </a:lnTo>
                  <a:lnTo>
                    <a:pt x="7756" y="808818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88288" y="5338953"/>
            <a:ext cx="8223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29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Simple  </a:t>
            </a:r>
            <a:r>
              <a:rPr sz="1800" b="1" spc="-10" dirty="0">
                <a:latin typeface="Carlito"/>
                <a:cs typeface="Carlito"/>
              </a:rPr>
              <a:t>R</a:t>
            </a:r>
            <a:r>
              <a:rPr sz="1800" b="1" dirty="0">
                <a:latin typeface="Carlito"/>
                <a:cs typeface="Carlito"/>
              </a:rPr>
              <a:t>an</a:t>
            </a:r>
            <a:r>
              <a:rPr sz="1800" b="1" spc="5" dirty="0">
                <a:latin typeface="Carlito"/>
                <a:cs typeface="Carlito"/>
              </a:rPr>
              <a:t>d</a:t>
            </a:r>
            <a:r>
              <a:rPr sz="1800" b="1" dirty="0">
                <a:latin typeface="Carlito"/>
                <a:cs typeface="Carlito"/>
              </a:rPr>
              <a:t>om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9834308" y="5170868"/>
            <a:ext cx="1397635" cy="939165"/>
            <a:chOff x="9834308" y="5170868"/>
            <a:chExt cx="1397635" cy="939165"/>
          </a:xfrm>
        </p:grpSpPr>
        <p:sp>
          <p:nvSpPr>
            <p:cNvPr id="37" name="object 37"/>
            <p:cNvSpPr/>
            <p:nvPr/>
          </p:nvSpPr>
          <p:spPr>
            <a:xfrm>
              <a:off x="9847325" y="5183885"/>
              <a:ext cx="1371600" cy="913130"/>
            </a:xfrm>
            <a:custGeom>
              <a:avLst/>
              <a:gdLst/>
              <a:ahLst/>
              <a:cxnLst/>
              <a:rect l="l" t="t" r="r" b="b"/>
              <a:pathLst>
                <a:path w="1371600" h="913129">
                  <a:moveTo>
                    <a:pt x="1219453" y="0"/>
                  </a:moveTo>
                  <a:lnTo>
                    <a:pt x="152146" y="0"/>
                  </a:lnTo>
                  <a:lnTo>
                    <a:pt x="104038" y="7752"/>
                  </a:lnTo>
                  <a:lnTo>
                    <a:pt x="62270" y="29342"/>
                  </a:lnTo>
                  <a:lnTo>
                    <a:pt x="29342" y="62270"/>
                  </a:lnTo>
                  <a:lnTo>
                    <a:pt x="7752" y="104038"/>
                  </a:lnTo>
                  <a:lnTo>
                    <a:pt x="0" y="152145"/>
                  </a:lnTo>
                  <a:lnTo>
                    <a:pt x="0" y="760729"/>
                  </a:lnTo>
                  <a:lnTo>
                    <a:pt x="7752" y="808818"/>
                  </a:lnTo>
                  <a:lnTo>
                    <a:pt x="29342" y="850583"/>
                  </a:lnTo>
                  <a:lnTo>
                    <a:pt x="62270" y="883519"/>
                  </a:lnTo>
                  <a:lnTo>
                    <a:pt x="104038" y="905119"/>
                  </a:lnTo>
                  <a:lnTo>
                    <a:pt x="152146" y="912876"/>
                  </a:lnTo>
                  <a:lnTo>
                    <a:pt x="1219453" y="912876"/>
                  </a:lnTo>
                  <a:lnTo>
                    <a:pt x="1267561" y="905119"/>
                  </a:lnTo>
                  <a:lnTo>
                    <a:pt x="1309329" y="883519"/>
                  </a:lnTo>
                  <a:lnTo>
                    <a:pt x="1342257" y="850583"/>
                  </a:lnTo>
                  <a:lnTo>
                    <a:pt x="1363847" y="808818"/>
                  </a:lnTo>
                  <a:lnTo>
                    <a:pt x="1371600" y="760729"/>
                  </a:lnTo>
                  <a:lnTo>
                    <a:pt x="1371600" y="152145"/>
                  </a:lnTo>
                  <a:lnTo>
                    <a:pt x="1363847" y="104038"/>
                  </a:lnTo>
                  <a:lnTo>
                    <a:pt x="1342257" y="62270"/>
                  </a:lnTo>
                  <a:lnTo>
                    <a:pt x="1309329" y="29342"/>
                  </a:lnTo>
                  <a:lnTo>
                    <a:pt x="1267561" y="7752"/>
                  </a:lnTo>
                  <a:lnTo>
                    <a:pt x="12194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847325" y="5183885"/>
              <a:ext cx="1371600" cy="913130"/>
            </a:xfrm>
            <a:custGeom>
              <a:avLst/>
              <a:gdLst/>
              <a:ahLst/>
              <a:cxnLst/>
              <a:rect l="l" t="t" r="r" b="b"/>
              <a:pathLst>
                <a:path w="1371600" h="913129">
                  <a:moveTo>
                    <a:pt x="0" y="152145"/>
                  </a:moveTo>
                  <a:lnTo>
                    <a:pt x="7752" y="104038"/>
                  </a:lnTo>
                  <a:lnTo>
                    <a:pt x="29342" y="62270"/>
                  </a:lnTo>
                  <a:lnTo>
                    <a:pt x="62270" y="29342"/>
                  </a:lnTo>
                  <a:lnTo>
                    <a:pt x="104038" y="7752"/>
                  </a:lnTo>
                  <a:lnTo>
                    <a:pt x="152146" y="0"/>
                  </a:lnTo>
                  <a:lnTo>
                    <a:pt x="1219453" y="0"/>
                  </a:lnTo>
                  <a:lnTo>
                    <a:pt x="1267561" y="7752"/>
                  </a:lnTo>
                  <a:lnTo>
                    <a:pt x="1309329" y="29342"/>
                  </a:lnTo>
                  <a:lnTo>
                    <a:pt x="1342257" y="62270"/>
                  </a:lnTo>
                  <a:lnTo>
                    <a:pt x="1363847" y="104038"/>
                  </a:lnTo>
                  <a:lnTo>
                    <a:pt x="1371600" y="152145"/>
                  </a:lnTo>
                  <a:lnTo>
                    <a:pt x="1371600" y="760729"/>
                  </a:lnTo>
                  <a:lnTo>
                    <a:pt x="1363847" y="808818"/>
                  </a:lnTo>
                  <a:lnTo>
                    <a:pt x="1342257" y="850583"/>
                  </a:lnTo>
                  <a:lnTo>
                    <a:pt x="1309329" y="883519"/>
                  </a:lnTo>
                  <a:lnTo>
                    <a:pt x="1267561" y="905119"/>
                  </a:lnTo>
                  <a:lnTo>
                    <a:pt x="1219453" y="912876"/>
                  </a:lnTo>
                  <a:lnTo>
                    <a:pt x="152146" y="912876"/>
                  </a:lnTo>
                  <a:lnTo>
                    <a:pt x="104038" y="905119"/>
                  </a:lnTo>
                  <a:lnTo>
                    <a:pt x="62270" y="883519"/>
                  </a:lnTo>
                  <a:lnTo>
                    <a:pt x="29342" y="850583"/>
                  </a:lnTo>
                  <a:lnTo>
                    <a:pt x="7752" y="808818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0012806" y="5338953"/>
            <a:ext cx="103949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5080" indent="-7048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Multi</a:t>
            </a:r>
            <a:r>
              <a:rPr sz="1800" b="1" spc="-25" dirty="0">
                <a:latin typeface="Carlito"/>
                <a:cs typeface="Carlito"/>
              </a:rPr>
              <a:t>s</a:t>
            </a:r>
            <a:r>
              <a:rPr sz="1800" b="1" spc="-15" dirty="0">
                <a:latin typeface="Carlito"/>
                <a:cs typeface="Carlito"/>
              </a:rPr>
              <a:t>t</a:t>
            </a:r>
            <a:r>
              <a:rPr sz="1800" b="1" dirty="0">
                <a:latin typeface="Carlito"/>
                <a:cs typeface="Carlito"/>
              </a:rPr>
              <a:t>a</a:t>
            </a:r>
            <a:r>
              <a:rPr sz="1800" b="1" spc="-30" dirty="0">
                <a:latin typeface="Carlito"/>
                <a:cs typeface="Carlito"/>
              </a:rPr>
              <a:t>g</a:t>
            </a:r>
            <a:r>
              <a:rPr sz="1800" b="1" dirty="0">
                <a:latin typeface="Carlito"/>
                <a:cs typeface="Carlito"/>
              </a:rPr>
              <a:t>e  Sampling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139620" y="5170868"/>
            <a:ext cx="1536700" cy="939165"/>
            <a:chOff x="8139620" y="5170868"/>
            <a:chExt cx="1536700" cy="939165"/>
          </a:xfrm>
        </p:grpSpPr>
        <p:sp>
          <p:nvSpPr>
            <p:cNvPr id="41" name="object 41"/>
            <p:cNvSpPr/>
            <p:nvPr/>
          </p:nvSpPr>
          <p:spPr>
            <a:xfrm>
              <a:off x="8152637" y="5183885"/>
              <a:ext cx="1510665" cy="913130"/>
            </a:xfrm>
            <a:custGeom>
              <a:avLst/>
              <a:gdLst/>
              <a:ahLst/>
              <a:cxnLst/>
              <a:rect l="l" t="t" r="r" b="b"/>
              <a:pathLst>
                <a:path w="1510665" h="913129">
                  <a:moveTo>
                    <a:pt x="1358137" y="0"/>
                  </a:moveTo>
                  <a:lnTo>
                    <a:pt x="152145" y="0"/>
                  </a:lnTo>
                  <a:lnTo>
                    <a:pt x="104038" y="7752"/>
                  </a:lnTo>
                  <a:lnTo>
                    <a:pt x="62270" y="29342"/>
                  </a:lnTo>
                  <a:lnTo>
                    <a:pt x="29342" y="62270"/>
                  </a:lnTo>
                  <a:lnTo>
                    <a:pt x="7752" y="104038"/>
                  </a:lnTo>
                  <a:lnTo>
                    <a:pt x="0" y="152145"/>
                  </a:lnTo>
                  <a:lnTo>
                    <a:pt x="0" y="760729"/>
                  </a:lnTo>
                  <a:lnTo>
                    <a:pt x="7752" y="808818"/>
                  </a:lnTo>
                  <a:lnTo>
                    <a:pt x="29342" y="850583"/>
                  </a:lnTo>
                  <a:lnTo>
                    <a:pt x="62270" y="883519"/>
                  </a:lnTo>
                  <a:lnTo>
                    <a:pt x="104038" y="905119"/>
                  </a:lnTo>
                  <a:lnTo>
                    <a:pt x="152145" y="912876"/>
                  </a:lnTo>
                  <a:lnTo>
                    <a:pt x="1358137" y="912876"/>
                  </a:lnTo>
                  <a:lnTo>
                    <a:pt x="1406245" y="905119"/>
                  </a:lnTo>
                  <a:lnTo>
                    <a:pt x="1448013" y="883519"/>
                  </a:lnTo>
                  <a:lnTo>
                    <a:pt x="1480941" y="850583"/>
                  </a:lnTo>
                  <a:lnTo>
                    <a:pt x="1502531" y="808818"/>
                  </a:lnTo>
                  <a:lnTo>
                    <a:pt x="1510283" y="760729"/>
                  </a:lnTo>
                  <a:lnTo>
                    <a:pt x="1510283" y="152145"/>
                  </a:lnTo>
                  <a:lnTo>
                    <a:pt x="1502531" y="104038"/>
                  </a:lnTo>
                  <a:lnTo>
                    <a:pt x="1480941" y="62270"/>
                  </a:lnTo>
                  <a:lnTo>
                    <a:pt x="1448013" y="29342"/>
                  </a:lnTo>
                  <a:lnTo>
                    <a:pt x="1406245" y="7752"/>
                  </a:lnTo>
                  <a:lnTo>
                    <a:pt x="13581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8152637" y="5183885"/>
              <a:ext cx="1510665" cy="913130"/>
            </a:xfrm>
            <a:custGeom>
              <a:avLst/>
              <a:gdLst/>
              <a:ahLst/>
              <a:cxnLst/>
              <a:rect l="l" t="t" r="r" b="b"/>
              <a:pathLst>
                <a:path w="1510665" h="913129">
                  <a:moveTo>
                    <a:pt x="0" y="152145"/>
                  </a:moveTo>
                  <a:lnTo>
                    <a:pt x="7752" y="104038"/>
                  </a:lnTo>
                  <a:lnTo>
                    <a:pt x="29342" y="62270"/>
                  </a:lnTo>
                  <a:lnTo>
                    <a:pt x="62270" y="29342"/>
                  </a:lnTo>
                  <a:lnTo>
                    <a:pt x="104038" y="7752"/>
                  </a:lnTo>
                  <a:lnTo>
                    <a:pt x="152145" y="0"/>
                  </a:lnTo>
                  <a:lnTo>
                    <a:pt x="1358137" y="0"/>
                  </a:lnTo>
                  <a:lnTo>
                    <a:pt x="1406245" y="7752"/>
                  </a:lnTo>
                  <a:lnTo>
                    <a:pt x="1448013" y="29342"/>
                  </a:lnTo>
                  <a:lnTo>
                    <a:pt x="1480941" y="62270"/>
                  </a:lnTo>
                  <a:lnTo>
                    <a:pt x="1502531" y="104038"/>
                  </a:lnTo>
                  <a:lnTo>
                    <a:pt x="1510283" y="152145"/>
                  </a:lnTo>
                  <a:lnTo>
                    <a:pt x="1510283" y="760729"/>
                  </a:lnTo>
                  <a:lnTo>
                    <a:pt x="1502531" y="808818"/>
                  </a:lnTo>
                  <a:lnTo>
                    <a:pt x="1480941" y="850583"/>
                  </a:lnTo>
                  <a:lnTo>
                    <a:pt x="1448013" y="883519"/>
                  </a:lnTo>
                  <a:lnTo>
                    <a:pt x="1406245" y="905119"/>
                  </a:lnTo>
                  <a:lnTo>
                    <a:pt x="1358137" y="912876"/>
                  </a:lnTo>
                  <a:lnTo>
                    <a:pt x="152145" y="912876"/>
                  </a:lnTo>
                  <a:lnTo>
                    <a:pt x="104038" y="905119"/>
                  </a:lnTo>
                  <a:lnTo>
                    <a:pt x="62270" y="883519"/>
                  </a:lnTo>
                  <a:lnTo>
                    <a:pt x="29342" y="850583"/>
                  </a:lnTo>
                  <a:lnTo>
                    <a:pt x="7752" y="808818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289417" y="5338953"/>
            <a:ext cx="12363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705" marR="5080" indent="-16764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rlito"/>
                <a:cs typeface="Carlito"/>
              </a:rPr>
              <a:t>Co</a:t>
            </a:r>
            <a:r>
              <a:rPr sz="1800" b="1" spc="-25" dirty="0">
                <a:latin typeface="Carlito"/>
                <a:cs typeface="Carlito"/>
              </a:rPr>
              <a:t>n</a:t>
            </a:r>
            <a:r>
              <a:rPr sz="1800" b="1" spc="-15" dirty="0">
                <a:latin typeface="Carlito"/>
                <a:cs typeface="Carlito"/>
              </a:rPr>
              <a:t>v</a:t>
            </a:r>
            <a:r>
              <a:rPr sz="1800" b="1" dirty="0">
                <a:latin typeface="Carlito"/>
                <a:cs typeface="Carlito"/>
              </a:rPr>
              <a:t>e</a:t>
            </a:r>
            <a:r>
              <a:rPr sz="1800" b="1" spc="-10" dirty="0">
                <a:latin typeface="Carlito"/>
                <a:cs typeface="Carlito"/>
              </a:rPr>
              <a:t>n</a:t>
            </a:r>
            <a:r>
              <a:rPr sz="1800" b="1" dirty="0">
                <a:latin typeface="Carlito"/>
                <a:cs typeface="Carlito"/>
              </a:rPr>
              <a:t>ie</a:t>
            </a:r>
            <a:r>
              <a:rPr sz="1800" b="1" spc="-15" dirty="0">
                <a:latin typeface="Carlito"/>
                <a:cs typeface="Carlito"/>
              </a:rPr>
              <a:t>n</a:t>
            </a:r>
            <a:r>
              <a:rPr sz="1800" b="1" spc="-10" dirty="0">
                <a:latin typeface="Carlito"/>
                <a:cs typeface="Carlito"/>
              </a:rPr>
              <a:t>c</a:t>
            </a:r>
            <a:r>
              <a:rPr sz="1800" b="1" dirty="0">
                <a:latin typeface="Carlito"/>
                <a:cs typeface="Carlito"/>
              </a:rPr>
              <a:t>e  Sampling</a:t>
            </a:r>
            <a:endParaRPr sz="1800">
              <a:latin typeface="Carlito"/>
              <a:cs typeface="Carlito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690296" y="5170868"/>
            <a:ext cx="1235075" cy="939165"/>
            <a:chOff x="6690296" y="5170868"/>
            <a:chExt cx="1235075" cy="939165"/>
          </a:xfrm>
        </p:grpSpPr>
        <p:sp>
          <p:nvSpPr>
            <p:cNvPr id="45" name="object 45"/>
            <p:cNvSpPr/>
            <p:nvPr/>
          </p:nvSpPr>
          <p:spPr>
            <a:xfrm>
              <a:off x="6703313" y="5183885"/>
              <a:ext cx="1209040" cy="913130"/>
            </a:xfrm>
            <a:custGeom>
              <a:avLst/>
              <a:gdLst/>
              <a:ahLst/>
              <a:cxnLst/>
              <a:rect l="l" t="t" r="r" b="b"/>
              <a:pathLst>
                <a:path w="1209040" h="913129">
                  <a:moveTo>
                    <a:pt x="1056385" y="0"/>
                  </a:moveTo>
                  <a:lnTo>
                    <a:pt x="152145" y="0"/>
                  </a:lnTo>
                  <a:lnTo>
                    <a:pt x="104038" y="7752"/>
                  </a:lnTo>
                  <a:lnTo>
                    <a:pt x="62270" y="29342"/>
                  </a:lnTo>
                  <a:lnTo>
                    <a:pt x="29342" y="62270"/>
                  </a:lnTo>
                  <a:lnTo>
                    <a:pt x="7752" y="104038"/>
                  </a:lnTo>
                  <a:lnTo>
                    <a:pt x="0" y="152145"/>
                  </a:lnTo>
                  <a:lnTo>
                    <a:pt x="0" y="760729"/>
                  </a:lnTo>
                  <a:lnTo>
                    <a:pt x="7752" y="808818"/>
                  </a:lnTo>
                  <a:lnTo>
                    <a:pt x="29342" y="850583"/>
                  </a:lnTo>
                  <a:lnTo>
                    <a:pt x="62270" y="883519"/>
                  </a:lnTo>
                  <a:lnTo>
                    <a:pt x="104038" y="905119"/>
                  </a:lnTo>
                  <a:lnTo>
                    <a:pt x="152145" y="912876"/>
                  </a:lnTo>
                  <a:lnTo>
                    <a:pt x="1056385" y="912876"/>
                  </a:lnTo>
                  <a:lnTo>
                    <a:pt x="1104493" y="905119"/>
                  </a:lnTo>
                  <a:lnTo>
                    <a:pt x="1146261" y="883519"/>
                  </a:lnTo>
                  <a:lnTo>
                    <a:pt x="1179189" y="850583"/>
                  </a:lnTo>
                  <a:lnTo>
                    <a:pt x="1200779" y="808818"/>
                  </a:lnTo>
                  <a:lnTo>
                    <a:pt x="1208531" y="760729"/>
                  </a:lnTo>
                  <a:lnTo>
                    <a:pt x="1208531" y="152145"/>
                  </a:lnTo>
                  <a:lnTo>
                    <a:pt x="1200779" y="104038"/>
                  </a:lnTo>
                  <a:lnTo>
                    <a:pt x="1179189" y="62270"/>
                  </a:lnTo>
                  <a:lnTo>
                    <a:pt x="1146261" y="29342"/>
                  </a:lnTo>
                  <a:lnTo>
                    <a:pt x="1104493" y="7752"/>
                  </a:lnTo>
                  <a:lnTo>
                    <a:pt x="10563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703313" y="5183885"/>
              <a:ext cx="1209040" cy="913130"/>
            </a:xfrm>
            <a:custGeom>
              <a:avLst/>
              <a:gdLst/>
              <a:ahLst/>
              <a:cxnLst/>
              <a:rect l="l" t="t" r="r" b="b"/>
              <a:pathLst>
                <a:path w="1209040" h="913129">
                  <a:moveTo>
                    <a:pt x="0" y="152145"/>
                  </a:moveTo>
                  <a:lnTo>
                    <a:pt x="7752" y="104038"/>
                  </a:lnTo>
                  <a:lnTo>
                    <a:pt x="29342" y="62270"/>
                  </a:lnTo>
                  <a:lnTo>
                    <a:pt x="62270" y="29342"/>
                  </a:lnTo>
                  <a:lnTo>
                    <a:pt x="104038" y="7752"/>
                  </a:lnTo>
                  <a:lnTo>
                    <a:pt x="152145" y="0"/>
                  </a:lnTo>
                  <a:lnTo>
                    <a:pt x="1056385" y="0"/>
                  </a:lnTo>
                  <a:lnTo>
                    <a:pt x="1104493" y="7752"/>
                  </a:lnTo>
                  <a:lnTo>
                    <a:pt x="1146261" y="29342"/>
                  </a:lnTo>
                  <a:lnTo>
                    <a:pt x="1179189" y="62270"/>
                  </a:lnTo>
                  <a:lnTo>
                    <a:pt x="1200779" y="104038"/>
                  </a:lnTo>
                  <a:lnTo>
                    <a:pt x="1208531" y="152145"/>
                  </a:lnTo>
                  <a:lnTo>
                    <a:pt x="1208531" y="760729"/>
                  </a:lnTo>
                  <a:lnTo>
                    <a:pt x="1200779" y="808818"/>
                  </a:lnTo>
                  <a:lnTo>
                    <a:pt x="1179189" y="850583"/>
                  </a:lnTo>
                  <a:lnTo>
                    <a:pt x="1146261" y="883519"/>
                  </a:lnTo>
                  <a:lnTo>
                    <a:pt x="1104493" y="905119"/>
                  </a:lnTo>
                  <a:lnTo>
                    <a:pt x="1056385" y="912876"/>
                  </a:lnTo>
                  <a:lnTo>
                    <a:pt x="152145" y="912876"/>
                  </a:lnTo>
                  <a:lnTo>
                    <a:pt x="104038" y="905119"/>
                  </a:lnTo>
                  <a:lnTo>
                    <a:pt x="62270" y="883519"/>
                  </a:lnTo>
                  <a:lnTo>
                    <a:pt x="29342" y="850583"/>
                  </a:lnTo>
                  <a:lnTo>
                    <a:pt x="7752" y="808818"/>
                  </a:lnTo>
                  <a:lnTo>
                    <a:pt x="0" y="760729"/>
                  </a:lnTo>
                  <a:lnTo>
                    <a:pt x="0" y="152145"/>
                  </a:lnTo>
                  <a:close/>
                </a:path>
              </a:pathLst>
            </a:custGeom>
            <a:ln w="25908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6857238" y="5338953"/>
            <a:ext cx="9004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rlito"/>
                <a:cs typeface="Carlito"/>
              </a:rPr>
              <a:t>Sno</a:t>
            </a:r>
            <a:r>
              <a:rPr sz="1800" b="1" spc="5" dirty="0">
                <a:latin typeface="Carlito"/>
                <a:cs typeface="Carlito"/>
              </a:rPr>
              <a:t>w</a:t>
            </a:r>
            <a:r>
              <a:rPr sz="1800" b="1" dirty="0">
                <a:latin typeface="Carlito"/>
                <a:cs typeface="Carlito"/>
              </a:rPr>
              <a:t>ba</a:t>
            </a:r>
            <a:r>
              <a:rPr sz="1800" b="1" spc="-15" dirty="0">
                <a:latin typeface="Carlito"/>
                <a:cs typeface="Carlito"/>
              </a:rPr>
              <a:t>l</a:t>
            </a:r>
            <a:r>
              <a:rPr sz="1800" b="1" dirty="0">
                <a:latin typeface="Carlito"/>
                <a:cs typeface="Carlito"/>
              </a:rPr>
              <a:t>l  Sampli</a:t>
            </a:r>
            <a:r>
              <a:rPr sz="1800" b="1" spc="5" dirty="0">
                <a:latin typeface="Carlito"/>
                <a:cs typeface="Carlito"/>
              </a:rPr>
              <a:t>n</a:t>
            </a:r>
            <a:r>
              <a:rPr sz="1800" b="1" dirty="0">
                <a:latin typeface="Carlito"/>
                <a:cs typeface="Carlito"/>
              </a:rPr>
              <a:t>g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300733" y="2513838"/>
            <a:ext cx="9232900" cy="2670810"/>
          </a:xfrm>
          <a:custGeom>
            <a:avLst/>
            <a:gdLst/>
            <a:ahLst/>
            <a:cxnLst/>
            <a:rect l="l" t="t" r="r" b="b"/>
            <a:pathLst>
              <a:path w="9232900" h="2670810">
                <a:moveTo>
                  <a:pt x="2167128" y="394715"/>
                </a:moveTo>
                <a:lnTo>
                  <a:pt x="7767828" y="394715"/>
                </a:lnTo>
              </a:path>
              <a:path w="9232900" h="2670810">
                <a:moveTo>
                  <a:pt x="2167128" y="394715"/>
                </a:moveTo>
                <a:lnTo>
                  <a:pt x="2167128" y="785749"/>
                </a:lnTo>
              </a:path>
              <a:path w="9232900" h="2670810">
                <a:moveTo>
                  <a:pt x="7767828" y="393191"/>
                </a:moveTo>
                <a:lnTo>
                  <a:pt x="7767828" y="784225"/>
                </a:lnTo>
              </a:path>
              <a:path w="9232900" h="2670810">
                <a:moveTo>
                  <a:pt x="0" y="2133600"/>
                </a:moveTo>
                <a:lnTo>
                  <a:pt x="4131055" y="2133600"/>
                </a:lnTo>
              </a:path>
              <a:path w="9232900" h="2670810">
                <a:moveTo>
                  <a:pt x="0" y="2133600"/>
                </a:moveTo>
                <a:lnTo>
                  <a:pt x="0" y="2670810"/>
                </a:lnTo>
              </a:path>
              <a:path w="9232900" h="2670810">
                <a:moveTo>
                  <a:pt x="1214628" y="2133600"/>
                </a:moveTo>
                <a:lnTo>
                  <a:pt x="1214628" y="2670810"/>
                </a:lnTo>
              </a:path>
              <a:path w="9232900" h="2670810">
                <a:moveTo>
                  <a:pt x="2662428" y="2133600"/>
                </a:moveTo>
                <a:lnTo>
                  <a:pt x="2662428" y="2670810"/>
                </a:lnTo>
              </a:path>
              <a:path w="9232900" h="2670810">
                <a:moveTo>
                  <a:pt x="4130040" y="2133600"/>
                </a:moveTo>
                <a:lnTo>
                  <a:pt x="4130040" y="2670810"/>
                </a:lnTo>
              </a:path>
              <a:path w="9232900" h="2670810">
                <a:moveTo>
                  <a:pt x="2167128" y="1699260"/>
                </a:moveTo>
                <a:lnTo>
                  <a:pt x="2167128" y="2133727"/>
                </a:lnTo>
              </a:path>
              <a:path w="9232900" h="2670810">
                <a:moveTo>
                  <a:pt x="6042660" y="2133600"/>
                </a:moveTo>
                <a:lnTo>
                  <a:pt x="9232392" y="2133600"/>
                </a:lnTo>
              </a:path>
              <a:path w="9232900" h="2670810">
                <a:moveTo>
                  <a:pt x="6028944" y="2133600"/>
                </a:moveTo>
                <a:lnTo>
                  <a:pt x="6028944" y="2670810"/>
                </a:lnTo>
              </a:path>
              <a:path w="9232900" h="2670810">
                <a:moveTo>
                  <a:pt x="7603236" y="2133600"/>
                </a:moveTo>
                <a:lnTo>
                  <a:pt x="7603236" y="2670810"/>
                </a:lnTo>
              </a:path>
              <a:path w="9232900" h="2670810">
                <a:moveTo>
                  <a:pt x="9232392" y="2133600"/>
                </a:moveTo>
                <a:lnTo>
                  <a:pt x="9232392" y="2670810"/>
                </a:lnTo>
              </a:path>
              <a:path w="9232900" h="2670810">
                <a:moveTo>
                  <a:pt x="7767828" y="1699260"/>
                </a:moveTo>
                <a:lnTo>
                  <a:pt x="7767828" y="2133727"/>
                </a:lnTo>
              </a:path>
              <a:path w="9232900" h="2670810">
                <a:moveTo>
                  <a:pt x="4834128" y="0"/>
                </a:moveTo>
                <a:lnTo>
                  <a:pt x="4834128" y="393319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</TotalTime>
  <Words>2140</Words>
  <Application>Microsoft Office PowerPoint</Application>
  <PresentationFormat>Widescreen</PresentationFormat>
  <Paragraphs>346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Carlito</vt:lpstr>
      <vt:lpstr>Century Gothic</vt:lpstr>
      <vt:lpstr>Courier New</vt:lpstr>
      <vt:lpstr>Symbol</vt:lpstr>
      <vt:lpstr>Times New Roman</vt:lpstr>
      <vt:lpstr>Wingdings</vt:lpstr>
      <vt:lpstr>Wingdings 3</vt:lpstr>
      <vt:lpstr>Wisp</vt:lpstr>
      <vt:lpstr>Types of Statistics</vt:lpstr>
      <vt:lpstr>Descriptive Statistics</vt:lpstr>
      <vt:lpstr>Inferential Statistics</vt:lpstr>
      <vt:lpstr>Individuals vs Variables</vt:lpstr>
      <vt:lpstr>Variables &amp; Types of Data</vt:lpstr>
      <vt:lpstr>Variable and Types of Data</vt:lpstr>
      <vt:lpstr>Variable and Types of Data</vt:lpstr>
      <vt:lpstr>Variable and Types of Data</vt:lpstr>
      <vt:lpstr>The classification of variables can be  summarized</vt:lpstr>
      <vt:lpstr>Example: Types of Variables</vt:lpstr>
      <vt:lpstr>Levels of Measurement</vt:lpstr>
      <vt:lpstr>Levels of Measurements </vt:lpstr>
      <vt:lpstr>Example of Nominal Scales</vt:lpstr>
      <vt:lpstr>Levels of Measurements</vt:lpstr>
      <vt:lpstr>Example of Ordinal Scales</vt:lpstr>
      <vt:lpstr>Levels of Measurements</vt:lpstr>
      <vt:lpstr>Levels of Measurements</vt:lpstr>
      <vt:lpstr>The classification of Quantitative &amp; Qualitative  variables</vt:lpstr>
      <vt:lpstr>Data &amp; Source of Data</vt:lpstr>
      <vt:lpstr>Advantages Vs Disadvantages</vt:lpstr>
      <vt:lpstr>Primary data</vt:lpstr>
      <vt:lpstr>Basic Vocabulary of Statistics</vt:lpstr>
      <vt:lpstr>Population vs. Sample</vt:lpstr>
      <vt:lpstr>Sampling Techniques</vt:lpstr>
      <vt:lpstr>Sampling Techniques</vt:lpstr>
      <vt:lpstr>Sampling Techniques</vt:lpstr>
      <vt:lpstr>Sampling Techniques</vt:lpstr>
      <vt:lpstr>Sampling Techniques</vt:lpstr>
      <vt:lpstr>Sampling Techniques</vt:lpstr>
      <vt:lpstr>Sampling Techniques</vt:lpstr>
      <vt:lpstr>Classification of Sampling Techniques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Statistics:  A First Course Fifth Edition</dc:title>
  <dc:subject>Chapter 1</dc:subject>
  <dc:creator>Dirk Yandell</dc:creator>
  <cp:lastModifiedBy>ANNIETA</cp:lastModifiedBy>
  <cp:revision>4</cp:revision>
  <dcterms:created xsi:type="dcterms:W3CDTF">2020-05-13T17:34:27Z</dcterms:created>
  <dcterms:modified xsi:type="dcterms:W3CDTF">2020-05-13T17:44:29Z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2018-08-02T00:00:00Z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2020-05-13T00:00:00Z</vt:filetime>
  </property>
</Properties>
</file>